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80"/>
    <p:sldId id="257" r:id="rId81"/>
    <p:sldId id="258" r:id="rId82"/>
    <p:sldId id="259" r:id="rId83"/>
    <p:sldId id="260" r:id="rId84"/>
    <p:sldId id="261" r:id="rId85"/>
    <p:sldId id="262" r:id="rId86"/>
    <p:sldId id="263" r:id="rId87"/>
    <p:sldId id="264" r:id="rId88"/>
    <p:sldId id="265" r:id="rId89"/>
    <p:sldId id="266" r:id="rId90"/>
    <p:sldId id="267" r:id="rId91"/>
    <p:sldId id="268" r:id="rId92"/>
    <p:sldId id="269" r:id="rId93"/>
    <p:sldId id="270" r:id="rId94"/>
    <p:sldId id="271" r:id="rId95"/>
    <p:sldId id="272" r:id="rId9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relia" charset="1" panose="00000500000000000000"/>
      <p:regular r:id="rId10"/>
    </p:embeddedFont>
    <p:embeddedFont>
      <p:font typeface="Carelia Italics" charset="1" panose="00000500000000000000"/>
      <p:regular r:id="rId11"/>
    </p:embeddedFont>
    <p:embeddedFont>
      <p:font typeface="Maven Pro" charset="1" panose="00000500000000000000"/>
      <p:regular r:id="rId12"/>
    </p:embeddedFont>
    <p:embeddedFont>
      <p:font typeface="Maven Pro Bold" charset="1" panose="00000800000000000000"/>
      <p:regular r:id="rId13"/>
    </p:embeddedFont>
    <p:embeddedFont>
      <p:font typeface="Maven Pro Medium" charset="1" panose="00000600000000000000"/>
      <p:regular r:id="rId14"/>
    </p:embeddedFont>
    <p:embeddedFont>
      <p:font typeface="Maven Pro Heavy" charset="1" panose="00000A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Aileron" charset="1" panose="00000500000000000000"/>
      <p:regular r:id="rId22"/>
    </p:embeddedFont>
    <p:embeddedFont>
      <p:font typeface="Aileron Bold" charset="1" panose="00000800000000000000"/>
      <p:regular r:id="rId23"/>
    </p:embeddedFont>
    <p:embeddedFont>
      <p:font typeface="Aileron Italics" charset="1" panose="00000500000000000000"/>
      <p:regular r:id="rId24"/>
    </p:embeddedFont>
    <p:embeddedFont>
      <p:font typeface="Aileron Bold Italics" charset="1" panose="00000800000000000000"/>
      <p:regular r:id="rId25"/>
    </p:embeddedFont>
    <p:embeddedFont>
      <p:font typeface="Aileron Thin" charset="1" panose="00000300000000000000"/>
      <p:regular r:id="rId26"/>
    </p:embeddedFont>
    <p:embeddedFont>
      <p:font typeface="Aileron Thin Italics" charset="1" panose="00000300000000000000"/>
      <p:regular r:id="rId27"/>
    </p:embeddedFont>
    <p:embeddedFont>
      <p:font typeface="Aileron Light" charset="1" panose="00000400000000000000"/>
      <p:regular r:id="rId28"/>
    </p:embeddedFont>
    <p:embeddedFont>
      <p:font typeface="Aileron Light Italics" charset="1" panose="00000400000000000000"/>
      <p:regular r:id="rId29"/>
    </p:embeddedFont>
    <p:embeddedFont>
      <p:font typeface="Aileron Ultra-Bold" charset="1" panose="00000A00000000000000"/>
      <p:regular r:id="rId30"/>
    </p:embeddedFont>
    <p:embeddedFont>
      <p:font typeface="Aileron Ultra-Bold Italics" charset="1" panose="00000A00000000000000"/>
      <p:regular r:id="rId31"/>
    </p:embeddedFont>
    <p:embeddedFont>
      <p:font typeface="Aileron Heavy" charset="1" panose="00000A00000000000000"/>
      <p:regular r:id="rId32"/>
    </p:embeddedFont>
    <p:embeddedFont>
      <p:font typeface="Aileron Heavy Italics" charset="1" panose="00000A00000000000000"/>
      <p:regular r:id="rId33"/>
    </p:embeddedFont>
    <p:embeddedFont>
      <p:font typeface="TT Norms" charset="1" panose="02000503030000020003"/>
      <p:regular r:id="rId34"/>
    </p:embeddedFont>
    <p:embeddedFont>
      <p:font typeface="TT Norms Bold" charset="1" panose="02000803030000020004"/>
      <p:regular r:id="rId35"/>
    </p:embeddedFont>
    <p:embeddedFont>
      <p:font typeface="TT Norms Italics" charset="1" panose="02000503030000090003"/>
      <p:regular r:id="rId36"/>
    </p:embeddedFont>
    <p:embeddedFont>
      <p:font typeface="TT Norms Bold Italics" charset="1" panose="02000803020000090004"/>
      <p:regular r:id="rId37"/>
    </p:embeddedFont>
    <p:embeddedFont>
      <p:font typeface="TT Norms Light" charset="1" panose="02000503020000020003"/>
      <p:regular r:id="rId38"/>
    </p:embeddedFont>
    <p:embeddedFont>
      <p:font typeface="TT Norms Light Italics" charset="1" panose="02000503020000090003"/>
      <p:regular r:id="rId39"/>
    </p:embeddedFont>
    <p:embeddedFont>
      <p:font typeface="TT Norms Ultra-Bold" charset="1" panose="02000503040000020004"/>
      <p:regular r:id="rId40"/>
    </p:embeddedFont>
    <p:embeddedFont>
      <p:font typeface="TT Norms Ultra-Bold Italics" charset="1" panose="02000503020000090004"/>
      <p:regular r:id="rId41"/>
    </p:embeddedFont>
    <p:embeddedFont>
      <p:font typeface="TT Norms Heavy" charset="1" panose="02000503050000020004"/>
      <p:regular r:id="rId42"/>
    </p:embeddedFont>
    <p:embeddedFont>
      <p:font typeface="TT Norms Heavy Italics" charset="1" panose="02000503020000090004"/>
      <p:regular r:id="rId43"/>
    </p:embeddedFont>
    <p:embeddedFont>
      <p:font typeface="Halant" charset="1" panose="00000500000000000000"/>
      <p:regular r:id="rId44"/>
    </p:embeddedFont>
    <p:embeddedFont>
      <p:font typeface="Halant Bold" charset="1" panose="00000800000000000000"/>
      <p:regular r:id="rId45"/>
    </p:embeddedFont>
    <p:embeddedFont>
      <p:font typeface="Halant Light" charset="1" panose="00000400000000000000"/>
      <p:regular r:id="rId46"/>
    </p:embeddedFont>
    <p:embeddedFont>
      <p:font typeface="Halant Medium" charset="1" panose="00000600000000000000"/>
      <p:regular r:id="rId47"/>
    </p:embeddedFont>
    <p:embeddedFont>
      <p:font typeface="Halant Semi-Bold" charset="1" panose="00000700000000000000"/>
      <p:regular r:id="rId48"/>
    </p:embeddedFont>
    <p:embeddedFont>
      <p:font typeface="HK Grotesk" charset="1" panose="00000500000000000000"/>
      <p:regular r:id="rId49"/>
    </p:embeddedFont>
    <p:embeddedFont>
      <p:font typeface="HK Grotesk Bold" charset="1" panose="00000800000000000000"/>
      <p:regular r:id="rId50"/>
    </p:embeddedFont>
    <p:embeddedFont>
      <p:font typeface="HK Grotesk Italics" charset="1" panose="00000500000000000000"/>
      <p:regular r:id="rId51"/>
    </p:embeddedFont>
    <p:embeddedFont>
      <p:font typeface="HK Grotesk Bold Italics" charset="1" panose="00000800000000000000"/>
      <p:regular r:id="rId52"/>
    </p:embeddedFont>
    <p:embeddedFont>
      <p:font typeface="HK Grotesk Light" charset="1" panose="00000400000000000000"/>
      <p:regular r:id="rId53"/>
    </p:embeddedFont>
    <p:embeddedFont>
      <p:font typeface="HK Grotesk Light Italics" charset="1" panose="00000400000000000000"/>
      <p:regular r:id="rId54"/>
    </p:embeddedFont>
    <p:embeddedFont>
      <p:font typeface="HK Grotesk Medium" charset="1" panose="00000600000000000000"/>
      <p:regular r:id="rId55"/>
    </p:embeddedFont>
    <p:embeddedFont>
      <p:font typeface="HK Grotesk Medium Italics" charset="1" panose="00000600000000000000"/>
      <p:regular r:id="rId56"/>
    </p:embeddedFont>
    <p:embeddedFont>
      <p:font typeface="HK Grotesk Semi-Bold" charset="1" panose="00000700000000000000"/>
      <p:regular r:id="rId57"/>
    </p:embeddedFont>
    <p:embeddedFont>
      <p:font typeface="HK Grotesk Semi-Bold Italics" charset="1" panose="00000700000000000000"/>
      <p:regular r:id="rId58"/>
    </p:embeddedFont>
    <p:embeddedFont>
      <p:font typeface="Open Sans" charset="1" panose="020B0606030504020204"/>
      <p:regular r:id="rId59"/>
    </p:embeddedFont>
    <p:embeddedFont>
      <p:font typeface="Open Sans Bold" charset="1" panose="020B0806030504020204"/>
      <p:regular r:id="rId60"/>
    </p:embeddedFont>
    <p:embeddedFont>
      <p:font typeface="Open Sans Italics" charset="1" panose="020B0606030504020204"/>
      <p:regular r:id="rId61"/>
    </p:embeddedFont>
    <p:embeddedFont>
      <p:font typeface="Open Sans Bold Italics" charset="1" panose="020B0806030504020204"/>
      <p:regular r:id="rId62"/>
    </p:embeddedFont>
    <p:embeddedFont>
      <p:font typeface="Open Sans Light" charset="1" panose="020B0306030504020204"/>
      <p:regular r:id="rId63"/>
    </p:embeddedFont>
    <p:embeddedFont>
      <p:font typeface="Open Sans Light Italics" charset="1" panose="020B0306030504020204"/>
      <p:regular r:id="rId64"/>
    </p:embeddedFont>
    <p:embeddedFont>
      <p:font typeface="Open Sans Ultra-Bold" charset="1" panose="00000000000000000000"/>
      <p:regular r:id="rId65"/>
    </p:embeddedFont>
    <p:embeddedFont>
      <p:font typeface="Open Sans Ultra-Bold Italics" charset="1" panose="00000000000000000000"/>
      <p:regular r:id="rId66"/>
    </p:embeddedFont>
    <p:embeddedFont>
      <p:font typeface="Dosis" charset="1" panose="02010503020202060003"/>
      <p:regular r:id="rId67"/>
    </p:embeddedFont>
    <p:embeddedFont>
      <p:font typeface="Dosis Bold" charset="1" panose="02010803020202060003"/>
      <p:regular r:id="rId68"/>
    </p:embeddedFont>
    <p:embeddedFont>
      <p:font typeface="Dosis Extra-Light" charset="1" panose="02010203020202060003"/>
      <p:regular r:id="rId69"/>
    </p:embeddedFont>
    <p:embeddedFont>
      <p:font typeface="Dosis Light" charset="1" panose="02010803020202060003"/>
      <p:regular r:id="rId70"/>
    </p:embeddedFont>
    <p:embeddedFont>
      <p:font typeface="Dosis Medium" charset="1" panose="02010603020202060003"/>
      <p:regular r:id="rId71"/>
    </p:embeddedFont>
    <p:embeddedFont>
      <p:font typeface="Dosis Semi-Bold" charset="1" panose="02010703020202060003"/>
      <p:regular r:id="rId72"/>
    </p:embeddedFont>
    <p:embeddedFont>
      <p:font typeface="Dosis Ultra-Bold" charset="1" panose="02010903020202060003"/>
      <p:regular r:id="rId73"/>
    </p:embeddedFont>
    <p:embeddedFont>
      <p:font typeface="Assistant" charset="1" panose="00000500000000000000"/>
      <p:regular r:id="rId74"/>
    </p:embeddedFont>
    <p:embeddedFont>
      <p:font typeface="Assistant Bold" charset="1" panose="00000800000000000000"/>
      <p:regular r:id="rId75"/>
    </p:embeddedFont>
    <p:embeddedFont>
      <p:font typeface="Assistant Extra-Light" charset="1" panose="00000300000000000000"/>
      <p:regular r:id="rId76"/>
    </p:embeddedFont>
    <p:embeddedFont>
      <p:font typeface="Assistant Light" charset="1" panose="00000400000000000000"/>
      <p:regular r:id="rId77"/>
    </p:embeddedFont>
    <p:embeddedFont>
      <p:font typeface="Assistant Semi-Bold" charset="1" panose="00000700000000000000"/>
      <p:regular r:id="rId78"/>
    </p:embeddedFont>
    <p:embeddedFont>
      <p:font typeface="Assistant Ultra-Bold" charset="1" panose="00000900000000000000"/>
      <p:regular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slides/slide1.xml" Type="http://schemas.openxmlformats.org/officeDocument/2006/relationships/slide"/><Relationship Id="rId81" Target="slides/slide2.xml" Type="http://schemas.openxmlformats.org/officeDocument/2006/relationships/slide"/><Relationship Id="rId82" Target="slides/slide3.xml" Type="http://schemas.openxmlformats.org/officeDocument/2006/relationships/slide"/><Relationship Id="rId83" Target="slides/slide4.xml" Type="http://schemas.openxmlformats.org/officeDocument/2006/relationships/slide"/><Relationship Id="rId84" Target="slides/slide5.xml" Type="http://schemas.openxmlformats.org/officeDocument/2006/relationships/slide"/><Relationship Id="rId85" Target="slides/slide6.xml" Type="http://schemas.openxmlformats.org/officeDocument/2006/relationships/slide"/><Relationship Id="rId86" Target="slides/slide7.xml" Type="http://schemas.openxmlformats.org/officeDocument/2006/relationships/slide"/><Relationship Id="rId87" Target="slides/slide8.xml" Type="http://schemas.openxmlformats.org/officeDocument/2006/relationships/slide"/><Relationship Id="rId88" Target="slides/slide9.xml" Type="http://schemas.openxmlformats.org/officeDocument/2006/relationships/slide"/><Relationship Id="rId89" Target="slides/slide10.xml" Type="http://schemas.openxmlformats.org/officeDocument/2006/relationships/slide"/><Relationship Id="rId9" Target="fonts/font9.fntdata" Type="http://schemas.openxmlformats.org/officeDocument/2006/relationships/font"/><Relationship Id="rId90" Target="slides/slide11.xml" Type="http://schemas.openxmlformats.org/officeDocument/2006/relationships/slide"/><Relationship Id="rId91" Target="slides/slide12.xml" Type="http://schemas.openxmlformats.org/officeDocument/2006/relationships/slide"/><Relationship Id="rId92" Target="slides/slide13.xml" Type="http://schemas.openxmlformats.org/officeDocument/2006/relationships/slide"/><Relationship Id="rId93" Target="slides/slide14.xml" Type="http://schemas.openxmlformats.org/officeDocument/2006/relationships/slide"/><Relationship Id="rId94" Target="slides/slide15.xml" Type="http://schemas.openxmlformats.org/officeDocument/2006/relationships/slide"/><Relationship Id="rId95" Target="slides/slide16.xml" Type="http://schemas.openxmlformats.org/officeDocument/2006/relationships/slide"/><Relationship Id="rId96" Target="slides/slide17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608758"/>
            <a:ext cx="10179440" cy="164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731F7D"/>
                </a:solidFill>
                <a:latin typeface="Halant Medium"/>
              </a:rPr>
              <a:t>Understanding, Comparing, and Optimizing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43877"/>
            <a:ext cx="10724012" cy="456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84"/>
              </a:lnSpc>
            </a:pPr>
            <a:r>
              <a:rPr lang="en-US" sz="10410">
                <a:solidFill>
                  <a:srgbClr val="000000"/>
                </a:solidFill>
                <a:latin typeface="HK Grotesk Bold"/>
              </a:rPr>
              <a:t>Exploring Machine Learning Classifiers: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764" y="3050869"/>
            <a:ext cx="7340393" cy="5394275"/>
          </a:xfrm>
          <a:custGeom>
            <a:avLst/>
            <a:gdLst/>
            <a:ahLst/>
            <a:cxnLst/>
            <a:rect r="r" b="b" t="t" l="l"/>
            <a:pathLst>
              <a:path h="5394275" w="7340393">
                <a:moveTo>
                  <a:pt x="0" y="0"/>
                </a:moveTo>
                <a:lnTo>
                  <a:pt x="7340393" y="0"/>
                </a:lnTo>
                <a:lnTo>
                  <a:pt x="7340393" y="5394275"/>
                </a:lnTo>
                <a:lnTo>
                  <a:pt x="0" y="5394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6512" y="3090817"/>
            <a:ext cx="7545114" cy="5544719"/>
          </a:xfrm>
          <a:custGeom>
            <a:avLst/>
            <a:gdLst/>
            <a:ahLst/>
            <a:cxnLst/>
            <a:rect r="r" b="b" t="t" l="l"/>
            <a:pathLst>
              <a:path h="5544719" w="7545114">
                <a:moveTo>
                  <a:pt x="0" y="0"/>
                </a:moveTo>
                <a:lnTo>
                  <a:pt x="7545115" y="0"/>
                </a:lnTo>
                <a:lnTo>
                  <a:pt x="7545115" y="5544719"/>
                </a:lnTo>
                <a:lnTo>
                  <a:pt x="0" y="554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46044"/>
            <a:ext cx="18288000" cy="84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9"/>
              </a:lnSpc>
              <a:spcBef>
                <a:spcPct val="0"/>
              </a:spcBef>
            </a:pPr>
            <a:r>
              <a:rPr lang="en-US" sz="5269">
                <a:solidFill>
                  <a:srgbClr val="731F7D"/>
                </a:solidFill>
                <a:latin typeface="Halant Medium"/>
              </a:rPr>
              <a:t>CONFUSION MATRIX- RANDOM FOREST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7120" y="1970043"/>
            <a:ext cx="408979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C0130"/>
                </a:solidFill>
                <a:latin typeface="Canva Sans Bold"/>
              </a:rPr>
              <a:t>DATA SPLIT 80/20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19416" y="1970043"/>
            <a:ext cx="3941564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3C0130"/>
                </a:solidFill>
                <a:latin typeface="Canva Sans Bold"/>
              </a:rPr>
              <a:t>DATA SPLIT 70/30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41960"/>
            <a:ext cx="866182" cy="72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spc="-42">
                <a:solidFill>
                  <a:srgbClr val="000000"/>
                </a:solidFill>
                <a:latin typeface="Assistant"/>
              </a:rPr>
              <a:t>(A)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93421" y="1841960"/>
            <a:ext cx="866182" cy="72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spc="-42">
                <a:solidFill>
                  <a:srgbClr val="000000"/>
                </a:solidFill>
                <a:latin typeface="Assistant"/>
              </a:rPr>
              <a:t>(B)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0537" y="2072425"/>
            <a:ext cx="7169695" cy="4971019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5173209" y="2072425"/>
            <a:ext cx="3970791" cy="1751666"/>
          </a:xfrm>
          <a:prstGeom prst="rect">
            <a:avLst/>
          </a:prstGeom>
          <a:solidFill>
            <a:srgbClr val="3575B6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2072425"/>
            <a:ext cx="3868965" cy="1751666"/>
          </a:xfrm>
          <a:prstGeom prst="rect">
            <a:avLst/>
          </a:prstGeom>
          <a:solidFill>
            <a:srgbClr val="0E4D92"/>
          </a:solidFill>
        </p:spPr>
      </p:sp>
      <p:sp>
        <p:nvSpPr>
          <p:cNvPr name="AutoShape 5" id="5"/>
          <p:cNvSpPr/>
          <p:nvPr/>
        </p:nvSpPr>
        <p:spPr>
          <a:xfrm rot="0">
            <a:off x="10280537" y="7357839"/>
            <a:ext cx="7169695" cy="1900461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111685"/>
            <a:ext cx="8115300" cy="4871335"/>
          </a:xfrm>
          <a:custGeom>
            <a:avLst/>
            <a:gdLst/>
            <a:ahLst/>
            <a:cxnLst/>
            <a:rect r="r" b="b" t="t" l="l"/>
            <a:pathLst>
              <a:path h="4871335" w="8115300">
                <a:moveTo>
                  <a:pt x="0" y="0"/>
                </a:moveTo>
                <a:lnTo>
                  <a:pt x="8115300" y="0"/>
                </a:lnTo>
                <a:lnTo>
                  <a:pt x="8115300" y="4871335"/>
                </a:lnTo>
                <a:lnTo>
                  <a:pt x="0" y="4871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14999"/>
            <a:ext cx="16230600" cy="106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7"/>
              </a:lnSpc>
              <a:spcBef>
                <a:spcPct val="0"/>
              </a:spcBef>
            </a:pPr>
            <a:r>
              <a:rPr lang="en-US" sz="6601" spc="198">
                <a:solidFill>
                  <a:srgbClr val="13538A"/>
                </a:solidFill>
                <a:latin typeface="Aileron Ultra-Bold"/>
              </a:rPr>
              <a:t>SUPPORT VECTOR MACHINES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37055" y="2460280"/>
            <a:ext cx="406068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HYPERPARAMETERS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60646" y="2242102"/>
            <a:ext cx="3103285" cy="1412313"/>
            <a:chOff x="0" y="0"/>
            <a:chExt cx="4137713" cy="188308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845493"/>
              <a:ext cx="4137713" cy="1037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Achieved accuracy with 0.2 test size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4137713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93.3%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76820" y="2192274"/>
            <a:ext cx="3125968" cy="1412313"/>
            <a:chOff x="0" y="0"/>
            <a:chExt cx="4167958" cy="188308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45493"/>
              <a:ext cx="4167958" cy="1037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Achieved accuracy with 0.3 test size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4167958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92.6%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0537" y="3241330"/>
            <a:ext cx="6978763" cy="311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8948" indent="-239474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 Bold"/>
              </a:rPr>
              <a:t>Kernel: 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SVMs use kernels to transform input data into higher-dimensional spaces, making it easier to classify non-linearly separable data. Best parameters : Linear/ RBF</a:t>
            </a:r>
          </a:p>
          <a:p>
            <a:pPr algn="l" marL="478948" indent="-239474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 Bold"/>
              </a:rPr>
              <a:t>C: 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The C parameter in SVMs controls the trade-off between maximizing the margin and minimizing the classification error.                   Best parameters 0.1, 1,10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37055" y="7666307"/>
            <a:ext cx="406068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OBSERVATION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88005" y="8210692"/>
            <a:ext cx="6082076" cy="77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948" indent="-239474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"/>
              </a:rPr>
              <a:t>a change from 0.2 to 0.3 might have led to a slight decrease in accuracy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29123" y="3029272"/>
            <a:ext cx="6870497" cy="5769523"/>
          </a:xfrm>
          <a:custGeom>
            <a:avLst/>
            <a:gdLst/>
            <a:ahLst/>
            <a:cxnLst/>
            <a:rect r="r" b="b" t="t" l="l"/>
            <a:pathLst>
              <a:path h="5769523" w="6870497">
                <a:moveTo>
                  <a:pt x="0" y="0"/>
                </a:moveTo>
                <a:lnTo>
                  <a:pt x="6870497" y="0"/>
                </a:lnTo>
                <a:lnTo>
                  <a:pt x="6870497" y="5769524"/>
                </a:lnTo>
                <a:lnTo>
                  <a:pt x="0" y="576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94882" y="3029272"/>
            <a:ext cx="6547480" cy="5498269"/>
          </a:xfrm>
          <a:custGeom>
            <a:avLst/>
            <a:gdLst/>
            <a:ahLst/>
            <a:cxnLst/>
            <a:rect r="r" b="b" t="t" l="l"/>
            <a:pathLst>
              <a:path h="5498269" w="6547480">
                <a:moveTo>
                  <a:pt x="0" y="0"/>
                </a:moveTo>
                <a:lnTo>
                  <a:pt x="6547480" y="0"/>
                </a:lnTo>
                <a:lnTo>
                  <a:pt x="6547480" y="5498269"/>
                </a:lnTo>
                <a:lnTo>
                  <a:pt x="0" y="549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57910"/>
            <a:ext cx="18288000" cy="74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39"/>
              </a:lnSpc>
              <a:spcBef>
                <a:spcPct val="0"/>
              </a:spcBef>
            </a:pPr>
            <a:r>
              <a:rPr lang="en-US" sz="4569">
                <a:solidFill>
                  <a:srgbClr val="0E4D92"/>
                </a:solidFill>
                <a:latin typeface="Halant Medium"/>
              </a:rPr>
              <a:t>CONFUSION MATRIX-  SUPPORT VECTOR MACHINE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77850"/>
            <a:ext cx="866182" cy="72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spc="-42">
                <a:solidFill>
                  <a:srgbClr val="000000"/>
                </a:solidFill>
                <a:latin typeface="Assistant"/>
              </a:rPr>
              <a:t>(A)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05633" y="1977850"/>
            <a:ext cx="866182" cy="72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spc="-42">
                <a:solidFill>
                  <a:srgbClr val="000000"/>
                </a:solidFill>
                <a:latin typeface="Assistant"/>
              </a:rPr>
              <a:t>(B)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9520" y="2122443"/>
            <a:ext cx="408979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575B6"/>
                </a:solidFill>
                <a:latin typeface="Canva Sans Bold"/>
              </a:rPr>
              <a:t>DATA SPLIT 80/20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1816" y="2122443"/>
            <a:ext cx="3941564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3279B5"/>
                </a:solidFill>
                <a:latin typeface="Canva Sans Bold"/>
              </a:rPr>
              <a:t>DATA SPLIT 70/30 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480688" y="6629052"/>
            <a:ext cx="10823410" cy="58457"/>
          </a:xfrm>
          <a:prstGeom prst="rect">
            <a:avLst/>
          </a:prstGeom>
          <a:solidFill>
            <a:srgbClr val="191919">
              <a:alpha val="6667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5455" y="3085624"/>
            <a:ext cx="1958936" cy="19589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5455" y="5271947"/>
            <a:ext cx="1958936" cy="19589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5455" y="7462608"/>
            <a:ext cx="1958936" cy="195893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9833800" y="1310292"/>
            <a:ext cx="7876971" cy="4653151"/>
          </a:xfrm>
          <a:custGeom>
            <a:avLst/>
            <a:gdLst/>
            <a:ahLst/>
            <a:cxnLst/>
            <a:rect r="r" b="b" t="t" l="l"/>
            <a:pathLst>
              <a:path h="4653151" w="7876971">
                <a:moveTo>
                  <a:pt x="0" y="0"/>
                </a:moveTo>
                <a:lnTo>
                  <a:pt x="7876971" y="0"/>
                </a:lnTo>
                <a:lnTo>
                  <a:pt x="7876971" y="4653151"/>
                </a:lnTo>
                <a:lnTo>
                  <a:pt x="0" y="4653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38561" y="3725901"/>
            <a:ext cx="3023520" cy="54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7"/>
              </a:lnSpc>
            </a:pPr>
            <a:r>
              <a:rPr lang="en-US" sz="2747">
                <a:solidFill>
                  <a:srgbClr val="191919"/>
                </a:solidFill>
                <a:latin typeface="Maven Pro"/>
              </a:rPr>
              <a:t>NAIVE BAYES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8561" y="5936925"/>
            <a:ext cx="3023520" cy="54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87"/>
              </a:lnSpc>
              <a:spcBef>
                <a:spcPct val="0"/>
              </a:spcBef>
            </a:pPr>
            <a:r>
              <a:rPr lang="en-US" sz="2747">
                <a:solidFill>
                  <a:srgbClr val="191919"/>
                </a:solidFill>
                <a:latin typeface="Maven Pro"/>
              </a:rPr>
              <a:t>RANDOM FOREST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8561" y="7860121"/>
            <a:ext cx="3023520" cy="112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87"/>
              </a:lnSpc>
              <a:spcBef>
                <a:spcPct val="0"/>
              </a:spcBef>
            </a:pPr>
            <a:r>
              <a:rPr lang="en-US" sz="2747">
                <a:solidFill>
                  <a:srgbClr val="191919"/>
                </a:solidFill>
                <a:latin typeface="Maven Pro"/>
              </a:rPr>
              <a:t>SUPPORT VECTOR MAHCINE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56938" y="2573714"/>
            <a:ext cx="1692761" cy="2126308"/>
            <a:chOff x="0" y="0"/>
            <a:chExt cx="2257014" cy="283507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264053"/>
              <a:ext cx="2257014" cy="1571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2"/>
                </a:lnSpc>
              </a:pPr>
              <a:r>
                <a:rPr lang="en-US" sz="1923">
                  <a:solidFill>
                    <a:srgbClr val="191919"/>
                  </a:solidFill>
                  <a:latin typeface="Maven Pro"/>
                </a:rPr>
                <a:t>WITH DIFFERENT TEST SIZE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2257014" cy="915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3"/>
                </a:lnSpc>
              </a:pPr>
              <a:r>
                <a:rPr lang="en-US" sz="2244">
                  <a:solidFill>
                    <a:srgbClr val="191919"/>
                  </a:solidFill>
                  <a:latin typeface="Maven Pro Bold"/>
                </a:rPr>
                <a:t>ACCURACY SCORES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99829" y="3778165"/>
            <a:ext cx="762545" cy="51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TT Norms Bold"/>
              </a:rPr>
              <a:t>87%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0051" y="5964487"/>
            <a:ext cx="709745" cy="51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TT Norms Bold"/>
              </a:rPr>
              <a:t>91%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1029" y="8200214"/>
            <a:ext cx="782101" cy="51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TT Norms Bold"/>
              </a:rPr>
              <a:t>92%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9824" y="665652"/>
            <a:ext cx="7020864" cy="179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6"/>
              </a:lnSpc>
            </a:pPr>
            <a:r>
              <a:rPr lang="en-US" sz="5946">
                <a:solidFill>
                  <a:srgbClr val="000000"/>
                </a:solidFill>
                <a:latin typeface="HK Grotesk Bold"/>
              </a:rPr>
              <a:t>MODEL ACCURACY EVALUVATION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19050" y="0"/>
            <a:ext cx="7461638" cy="10287000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TextBox 18" id="18"/>
          <p:cNvSpPr txBox="true"/>
          <p:nvPr/>
        </p:nvSpPr>
        <p:spPr>
          <a:xfrm rot="0">
            <a:off x="7871899" y="6703670"/>
            <a:ext cx="10040987" cy="329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7"/>
              </a:lnSpc>
              <a:spcBef>
                <a:spcPct val="0"/>
              </a:spcBef>
            </a:pPr>
            <a:r>
              <a:rPr lang="en-US" sz="3986">
                <a:solidFill>
                  <a:srgbClr val="000000"/>
                </a:solidFill>
                <a:latin typeface="Maven Pro Bold"/>
              </a:rPr>
              <a:t>Random</a:t>
            </a:r>
            <a:r>
              <a:rPr lang="en-US" sz="3986">
                <a:solidFill>
                  <a:srgbClr val="000000"/>
                </a:solidFill>
                <a:latin typeface="Maven Pro"/>
              </a:rPr>
              <a:t> </a:t>
            </a:r>
            <a:r>
              <a:rPr lang="en-US" sz="3986">
                <a:solidFill>
                  <a:srgbClr val="000000"/>
                </a:solidFill>
                <a:latin typeface="Maven Pro Bold"/>
              </a:rPr>
              <a:t>Forest</a:t>
            </a:r>
            <a:r>
              <a:rPr lang="en-US" sz="3986">
                <a:solidFill>
                  <a:srgbClr val="000000"/>
                </a:solidFill>
                <a:latin typeface="Maven Pro"/>
              </a:rPr>
              <a:t> or </a:t>
            </a:r>
            <a:r>
              <a:rPr lang="en-US" sz="3986">
                <a:solidFill>
                  <a:srgbClr val="000000"/>
                </a:solidFill>
                <a:latin typeface="Maven Pro Bold"/>
              </a:rPr>
              <a:t>SVM</a:t>
            </a:r>
            <a:r>
              <a:rPr lang="en-US" sz="3986">
                <a:solidFill>
                  <a:srgbClr val="000000"/>
                </a:solidFill>
                <a:latin typeface="Maven Pro"/>
              </a:rPr>
              <a:t> might be preferable choices for accurate predictions due to their consistent performance across different test sizes.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540532"/>
            <a:ext cx="18288000" cy="2019696"/>
          </a:xfrm>
          <a:prstGeom prst="rect">
            <a:avLst/>
          </a:prstGeom>
          <a:solidFill>
            <a:srgbClr val="3C0130">
              <a:alpha val="87843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490440" y="1904719"/>
            <a:ext cx="4714357" cy="2114266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6725357" y="1904719"/>
            <a:ext cx="4714357" cy="2114266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11960275" y="1904719"/>
            <a:ext cx="4714357" cy="2371559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1490440" y="1904719"/>
            <a:ext cx="4714357" cy="164035"/>
          </a:xfrm>
          <a:prstGeom prst="rect">
            <a:avLst/>
          </a:prstGeom>
          <a:solidFill>
            <a:srgbClr val="A61E1E"/>
          </a:solidFill>
        </p:spPr>
      </p:sp>
      <p:sp>
        <p:nvSpPr>
          <p:cNvPr name="AutoShape 7" id="7"/>
          <p:cNvSpPr/>
          <p:nvPr/>
        </p:nvSpPr>
        <p:spPr>
          <a:xfrm rot="0">
            <a:off x="6725357" y="1904719"/>
            <a:ext cx="4714357" cy="164035"/>
          </a:xfrm>
          <a:prstGeom prst="rect">
            <a:avLst/>
          </a:prstGeom>
          <a:solidFill>
            <a:srgbClr val="563980"/>
          </a:solidFill>
        </p:spPr>
      </p:sp>
      <p:sp>
        <p:nvSpPr>
          <p:cNvPr name="AutoShape 8" id="8"/>
          <p:cNvSpPr/>
          <p:nvPr/>
        </p:nvSpPr>
        <p:spPr>
          <a:xfrm rot="0">
            <a:off x="11960275" y="1904719"/>
            <a:ext cx="4714357" cy="164035"/>
          </a:xfrm>
          <a:prstGeom prst="rect">
            <a:avLst/>
          </a:prstGeom>
          <a:solidFill>
            <a:srgbClr val="0E4D92"/>
          </a:solidFill>
        </p:spPr>
      </p:sp>
      <p:sp>
        <p:nvSpPr>
          <p:cNvPr name="AutoShape 9" id="9"/>
          <p:cNvSpPr/>
          <p:nvPr/>
        </p:nvSpPr>
        <p:spPr>
          <a:xfrm rot="0">
            <a:off x="0" y="4785564"/>
            <a:ext cx="11663622" cy="175339"/>
          </a:xfrm>
          <a:prstGeom prst="rect">
            <a:avLst/>
          </a:prstGeom>
          <a:solidFill>
            <a:srgbClr val="4D1354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878340" y="5375285"/>
            <a:ext cx="7746245" cy="4639517"/>
          </a:xfrm>
          <a:custGeom>
            <a:avLst/>
            <a:gdLst/>
            <a:ahLst/>
            <a:cxnLst/>
            <a:rect r="r" b="b" t="t" l="l"/>
            <a:pathLst>
              <a:path h="4639517" w="7746245">
                <a:moveTo>
                  <a:pt x="0" y="0"/>
                </a:moveTo>
                <a:lnTo>
                  <a:pt x="7746245" y="0"/>
                </a:lnTo>
                <a:lnTo>
                  <a:pt x="7746245" y="4639517"/>
                </a:lnTo>
                <a:lnTo>
                  <a:pt x="0" y="4639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0">
            <a:off x="0" y="4873234"/>
            <a:ext cx="11663622" cy="5501436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944303" y="2625930"/>
            <a:ext cx="3806632" cy="141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12"/>
              </a:lnSpc>
            </a:pPr>
            <a:r>
              <a:rPr lang="en-US" sz="1683">
                <a:solidFill>
                  <a:srgbClr val="191919"/>
                </a:solidFill>
                <a:latin typeface="Maven Pro"/>
              </a:rPr>
              <a:t>SLOWEST: 0.145s</a:t>
            </a:r>
          </a:p>
          <a:p>
            <a:pPr>
              <a:lnSpc>
                <a:spcPts val="2812"/>
              </a:lnSpc>
            </a:pPr>
            <a:r>
              <a:rPr lang="en-US" sz="1683">
                <a:solidFill>
                  <a:srgbClr val="191919"/>
                </a:solidFill>
                <a:latin typeface="Maven Pro"/>
              </a:rPr>
              <a:t>FASTEST: </a:t>
            </a:r>
            <a:r>
              <a:rPr lang="en-US" sz="1683">
                <a:solidFill>
                  <a:srgbClr val="191919"/>
                </a:solidFill>
                <a:latin typeface="Maven Pro"/>
              </a:rPr>
              <a:t>0.018s</a:t>
            </a:r>
          </a:p>
          <a:p>
            <a:pPr>
              <a:lnSpc>
                <a:spcPts val="2812"/>
              </a:lnSpc>
            </a:pPr>
            <a:r>
              <a:rPr lang="en-US" sz="1683">
                <a:solidFill>
                  <a:srgbClr val="191919"/>
                </a:solidFill>
                <a:latin typeface="Maven Pro"/>
              </a:rPr>
              <a:t>AVERAGE</a:t>
            </a:r>
            <a:r>
              <a:rPr lang="en-US" sz="1683">
                <a:solidFill>
                  <a:srgbClr val="191919"/>
                </a:solidFill>
                <a:latin typeface="Maven Pro"/>
              </a:rPr>
              <a:t>: 0.043s</a:t>
            </a:r>
          </a:p>
          <a:p>
            <a:pPr>
              <a:lnSpc>
                <a:spcPts val="281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944303" y="2151352"/>
            <a:ext cx="3806632" cy="43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806">
                <a:solidFill>
                  <a:srgbClr val="191919"/>
                </a:solidFill>
                <a:latin typeface="Maven Pro Bold"/>
              </a:rPr>
              <a:t>NAIVE BAYES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09470" y="6454732"/>
            <a:ext cx="2401973" cy="2058390"/>
            <a:chOff x="0" y="0"/>
            <a:chExt cx="3202630" cy="274452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2192427"/>
              <a:ext cx="3202630" cy="552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5"/>
                </a:lnSpc>
              </a:pPr>
              <a:r>
                <a:rPr lang="en-US" sz="2158">
                  <a:solidFill>
                    <a:srgbClr val="191919"/>
                  </a:solidFill>
                  <a:latin typeface="Maven Pro"/>
                </a:rPr>
                <a:t>Test Size= 0.3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3202630" cy="1855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2"/>
                </a:lnSpc>
              </a:pPr>
              <a:r>
                <a:rPr lang="en-US" sz="2285">
                  <a:solidFill>
                    <a:srgbClr val="191919"/>
                  </a:solidFill>
                  <a:latin typeface="Maven Pro Bold"/>
                </a:rPr>
                <a:t>TRAINING TIME FOR EACH CLASSIFIER IN SECONDS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79220" y="2160877"/>
            <a:ext cx="3806632" cy="1519572"/>
            <a:chOff x="0" y="0"/>
            <a:chExt cx="5075509" cy="202609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48646"/>
              <a:ext cx="5075509" cy="1377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SLOWEST: 9.235s</a:t>
              </a:r>
            </a:p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FASTEST: 1.351s</a:t>
              </a:r>
            </a:p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AVERAGE: 2.409s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5075509" cy="579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7"/>
                </a:lnSpc>
              </a:pPr>
              <a:r>
                <a:rPr lang="en-US" sz="2806">
                  <a:solidFill>
                    <a:srgbClr val="191919"/>
                  </a:solidFill>
                  <a:latin typeface="Maven Pro Bold"/>
                </a:rPr>
                <a:t>RANDOM FOREST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5238" y="2160877"/>
            <a:ext cx="4324432" cy="1947296"/>
            <a:chOff x="0" y="0"/>
            <a:chExt cx="5765910" cy="259639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218944"/>
              <a:ext cx="5765910" cy="1377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SLOWEST: 15.602s</a:t>
              </a:r>
            </a:p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FASTEST: 5.351s</a:t>
              </a:r>
            </a:p>
            <a:p>
              <a:pPr algn="ctr">
                <a:lnSpc>
                  <a:spcPts val="2812"/>
                </a:lnSpc>
              </a:pPr>
              <a:r>
                <a:rPr lang="en-US" sz="1683">
                  <a:solidFill>
                    <a:srgbClr val="191919"/>
                  </a:solidFill>
                  <a:latin typeface="Maven Pro"/>
                </a:rPr>
                <a:t>AVERAGE: 9.482s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5765910" cy="1150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7"/>
                </a:lnSpc>
              </a:pPr>
              <a:r>
                <a:rPr lang="en-US" sz="2806">
                  <a:solidFill>
                    <a:srgbClr val="191919"/>
                  </a:solidFill>
                  <a:latin typeface="Maven Pro Bold"/>
                </a:rPr>
                <a:t>SUPPORT VECTOR MACHINE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407798"/>
            <a:ext cx="16230600" cy="90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16"/>
              </a:lnSpc>
              <a:spcBef>
                <a:spcPct val="0"/>
              </a:spcBef>
            </a:pPr>
            <a:r>
              <a:rPr lang="en-US" sz="5946">
                <a:solidFill>
                  <a:srgbClr val="FFFFFF"/>
                </a:solidFill>
                <a:latin typeface="HK Grotesk Bold"/>
              </a:rPr>
              <a:t>COMPARATIVE ANALYSIS OF TRAINING TIMES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50072" y="4739070"/>
            <a:ext cx="5924502" cy="515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8"/>
              </a:lnSpc>
            </a:pPr>
            <a:r>
              <a:rPr lang="en-US" sz="3058">
                <a:solidFill>
                  <a:srgbClr val="191919"/>
                </a:solidFill>
                <a:latin typeface="Maven Pro"/>
              </a:rPr>
              <a:t>Most time-efficient algorithm IS </a:t>
            </a:r>
            <a:r>
              <a:rPr lang="en-US" sz="3058">
                <a:solidFill>
                  <a:srgbClr val="191919"/>
                </a:solidFill>
                <a:latin typeface="Maven Pro Bold"/>
              </a:rPr>
              <a:t>NAIVE BAYES, </a:t>
            </a:r>
          </a:p>
          <a:p>
            <a:pPr>
              <a:lnSpc>
                <a:spcPts val="5108"/>
              </a:lnSpc>
            </a:pPr>
            <a:r>
              <a:rPr lang="en-US" sz="3058">
                <a:solidFill>
                  <a:srgbClr val="191919"/>
                </a:solidFill>
                <a:latin typeface="Maven Pro"/>
              </a:rPr>
              <a:t>while on a larger dataset with complex relationships</a:t>
            </a:r>
          </a:p>
          <a:p>
            <a:pPr>
              <a:lnSpc>
                <a:spcPts val="5108"/>
              </a:lnSpc>
            </a:pPr>
            <a:r>
              <a:rPr lang="en-US" sz="3058">
                <a:solidFill>
                  <a:srgbClr val="191919"/>
                </a:solidFill>
                <a:latin typeface="Maven Pro Bold"/>
              </a:rPr>
              <a:t>SVM</a:t>
            </a:r>
            <a:r>
              <a:rPr lang="en-US" sz="3058">
                <a:solidFill>
                  <a:srgbClr val="191919"/>
                </a:solidFill>
                <a:latin typeface="Maven Pro"/>
              </a:rPr>
              <a:t> might exhibit better efficiency compared to </a:t>
            </a:r>
            <a:r>
              <a:rPr lang="en-US" sz="3058">
                <a:solidFill>
                  <a:srgbClr val="191919"/>
                </a:solidFill>
                <a:latin typeface="Maven Pro Bold"/>
              </a:rPr>
              <a:t>RANDOM FOREST.</a:t>
            </a:r>
          </a:p>
          <a:p>
            <a:pPr>
              <a:lnSpc>
                <a:spcPts val="5108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750109" y="0"/>
            <a:ext cx="1876263" cy="3028950"/>
          </a:xfrm>
          <a:prstGeom prst="rect">
            <a:avLst/>
          </a:prstGeom>
          <a:solidFill>
            <a:srgbClr val="A61E1E"/>
          </a:solidFill>
        </p:spPr>
      </p:sp>
      <p:sp>
        <p:nvSpPr>
          <p:cNvPr name="AutoShape 3" id="3"/>
          <p:cNvSpPr/>
          <p:nvPr/>
        </p:nvSpPr>
        <p:spPr>
          <a:xfrm rot="0">
            <a:off x="6750109" y="6574909"/>
            <a:ext cx="1876263" cy="3769450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AutoShape 4" id="4"/>
          <p:cNvSpPr/>
          <p:nvPr/>
        </p:nvSpPr>
        <p:spPr>
          <a:xfrm rot="0">
            <a:off x="6750109" y="3026784"/>
            <a:ext cx="1876263" cy="3548125"/>
          </a:xfrm>
          <a:prstGeom prst="rect">
            <a:avLst/>
          </a:prstGeom>
          <a:solidFill>
            <a:srgbClr val="563980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47498" y="3667142"/>
            <a:ext cx="6288012" cy="2263358"/>
          </a:xfrm>
          <a:custGeom>
            <a:avLst/>
            <a:gdLst/>
            <a:ahLst/>
            <a:cxnLst/>
            <a:rect r="r" b="b" t="t" l="l"/>
            <a:pathLst>
              <a:path h="2263358" w="6288012">
                <a:moveTo>
                  <a:pt x="0" y="0"/>
                </a:moveTo>
                <a:lnTo>
                  <a:pt x="6288012" y="0"/>
                </a:lnTo>
                <a:lnTo>
                  <a:pt x="6288012" y="2263358"/>
                </a:lnTo>
                <a:lnTo>
                  <a:pt x="0" y="2263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7498" y="7638228"/>
            <a:ext cx="6288012" cy="2054906"/>
          </a:xfrm>
          <a:custGeom>
            <a:avLst/>
            <a:gdLst/>
            <a:ahLst/>
            <a:cxnLst/>
            <a:rect r="r" b="b" t="t" l="l"/>
            <a:pathLst>
              <a:path h="2054906" w="6288012">
                <a:moveTo>
                  <a:pt x="0" y="0"/>
                </a:moveTo>
                <a:lnTo>
                  <a:pt x="6288012" y="0"/>
                </a:lnTo>
                <a:lnTo>
                  <a:pt x="6288012" y="2054906"/>
                </a:lnTo>
                <a:lnTo>
                  <a:pt x="0" y="205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0669" y="1028700"/>
            <a:ext cx="5758831" cy="978520"/>
          </a:xfrm>
          <a:custGeom>
            <a:avLst/>
            <a:gdLst/>
            <a:ahLst/>
            <a:cxnLst/>
            <a:rect r="r" b="b" t="t" l="l"/>
            <a:pathLst>
              <a:path h="978520" w="5758831">
                <a:moveTo>
                  <a:pt x="0" y="0"/>
                </a:moveTo>
                <a:lnTo>
                  <a:pt x="5758831" y="0"/>
                </a:lnTo>
                <a:lnTo>
                  <a:pt x="5758831" y="978520"/>
                </a:lnTo>
                <a:lnTo>
                  <a:pt x="0" y="978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0" y="18801"/>
            <a:ext cx="6750109" cy="2984882"/>
          </a:xfrm>
          <a:prstGeom prst="rect">
            <a:avLst/>
          </a:prstGeom>
          <a:solidFill>
            <a:srgbClr val="191919">
              <a:alpha val="17647"/>
            </a:srgbClr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8626372" y="4448175"/>
            <a:ext cx="9661628" cy="5838825"/>
          </a:xfrm>
          <a:custGeom>
            <a:avLst/>
            <a:gdLst/>
            <a:ahLst/>
            <a:cxnLst/>
            <a:rect r="r" b="b" t="t" l="l"/>
            <a:pathLst>
              <a:path h="5838825" w="9661628">
                <a:moveTo>
                  <a:pt x="0" y="0"/>
                </a:moveTo>
                <a:lnTo>
                  <a:pt x="9661628" y="0"/>
                </a:lnTo>
                <a:lnTo>
                  <a:pt x="9661628" y="5838825"/>
                </a:lnTo>
                <a:lnTo>
                  <a:pt x="0" y="583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80" t="-12287" r="-508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07397" y="697097"/>
            <a:ext cx="8051903" cy="279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20"/>
              </a:lnSpc>
            </a:pPr>
            <a:r>
              <a:rPr lang="en-US" sz="5903" spc="35">
                <a:solidFill>
                  <a:srgbClr val="191919"/>
                </a:solidFill>
                <a:latin typeface="Maven Pro Bold"/>
              </a:rPr>
              <a:t>COMPARISON USING DIFFERENT HYPERPARAMETERS: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8374" y="1009650"/>
            <a:ext cx="1309574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6F6F6"/>
                </a:solidFill>
                <a:latin typeface="Maven Pro Bold"/>
              </a:rPr>
              <a:t>NAIVE BAYES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8374" y="7910762"/>
            <a:ext cx="150428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F6F6F6"/>
                </a:solidFill>
                <a:latin typeface="Maven Pro Bold"/>
              </a:rPr>
              <a:t>SUPPORT VECTOR MACHINES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-548796" y="6574909"/>
            <a:ext cx="7298905" cy="3693041"/>
          </a:xfrm>
          <a:prstGeom prst="rect">
            <a:avLst/>
          </a:prstGeom>
          <a:solidFill>
            <a:srgbClr val="191919">
              <a:alpha val="10980"/>
            </a:srgbClr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6988374" y="4448175"/>
            <a:ext cx="135682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F6F6F6"/>
                </a:solidFill>
                <a:latin typeface="Maven Pro Bold"/>
              </a:rPr>
              <a:t>RANDOM FOREST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566" y="7171898"/>
            <a:ext cx="2729129" cy="2585849"/>
          </a:xfrm>
          <a:custGeom>
            <a:avLst/>
            <a:gdLst/>
            <a:ahLst/>
            <a:cxnLst/>
            <a:rect r="r" b="b" t="t" l="l"/>
            <a:pathLst>
              <a:path h="2585849" w="272912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5645">
            <a:off x="-1867548" y="60686"/>
            <a:ext cx="9901401" cy="8812247"/>
          </a:xfrm>
          <a:custGeom>
            <a:avLst/>
            <a:gdLst/>
            <a:ahLst/>
            <a:cxnLst/>
            <a:rect r="r" b="b" t="t" l="l"/>
            <a:pathLst>
              <a:path h="8812247" w="9901401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31013" y="3845993"/>
            <a:ext cx="7236535" cy="133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36"/>
              </a:lnSpc>
            </a:pPr>
            <a:r>
              <a:rPr lang="en-US" sz="8929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7083089" y="303005"/>
            <a:ext cx="1517793" cy="1451390"/>
          </a:xfrm>
          <a:custGeom>
            <a:avLst/>
            <a:gdLst/>
            <a:ahLst/>
            <a:cxnLst/>
            <a:rect r="r" b="b" t="t" l="l"/>
            <a:pathLst>
              <a:path h="1451390" w="1517793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23740" y="1379544"/>
            <a:ext cx="4981534" cy="693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4"/>
              </a:lnSpc>
            </a:pPr>
            <a:r>
              <a:rPr lang="en-US" sz="2638" spc="-26">
                <a:solidFill>
                  <a:srgbClr val="FFFFFF"/>
                </a:solidFill>
                <a:latin typeface="Assistant"/>
              </a:rPr>
              <a:t>Choosing the best model depends on the specific dataset and the trade-offs between accuracy and interpretability. Random Forest excels in handling complex relationships but might overfit, while Naive Bayes offers simplicity and works well with smaller datasets. </a:t>
            </a:r>
          </a:p>
          <a:p>
            <a:pPr>
              <a:lnSpc>
                <a:spcPts val="3694"/>
              </a:lnSpc>
            </a:pPr>
          </a:p>
          <a:p>
            <a:pPr>
              <a:lnSpc>
                <a:spcPts val="3694"/>
              </a:lnSpc>
            </a:pPr>
          </a:p>
          <a:p>
            <a:pPr>
              <a:lnSpc>
                <a:spcPts val="3694"/>
              </a:lnSpc>
            </a:pPr>
            <a:r>
              <a:rPr lang="en-US" sz="2638" spc="-26">
                <a:solidFill>
                  <a:srgbClr val="FFFFFF"/>
                </a:solidFill>
                <a:latin typeface="Assistant"/>
              </a:rPr>
              <a:t>The choice ultimately hinges on the dataset's characteristics and the desired balance between accuracy and simplicity.</a:t>
            </a:r>
          </a:p>
          <a:p>
            <a:pPr>
              <a:lnSpc>
                <a:spcPts val="36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89150" y="3200768"/>
            <a:ext cx="10909700" cy="3885464"/>
            <a:chOff x="0" y="0"/>
            <a:chExt cx="14546267" cy="518061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050"/>
              <a:ext cx="14546267" cy="2008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7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"/>
                </a:rPr>
                <a:t>THANK YOU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27322" y="2849799"/>
              <a:ext cx="11291623" cy="2330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FFFFFF"/>
                  </a:solidFill>
                  <a:latin typeface="Halant Medium"/>
                </a:rPr>
                <a:t>SYED ARHAM</a:t>
              </a:r>
            </a:p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FFFFFF"/>
                  </a:solidFill>
                  <a:latin typeface="Halant Medium"/>
                </a:rPr>
                <a:t>TANMISHA MURALI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AANISAH JAHAN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4642" y="3106090"/>
            <a:ext cx="7102505" cy="60947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3096" y="8891718"/>
            <a:ext cx="6705597" cy="70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</a:pPr>
            <a:r>
              <a:rPr lang="en-US" sz="2063">
                <a:solidFill>
                  <a:srgbClr val="191919"/>
                </a:solidFill>
                <a:latin typeface="Canva Sans"/>
              </a:rPr>
              <a:t>FIGURE: PIE CHART FEATURING THE TARGET DISTRIBUTION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7981594" y="0"/>
            <a:ext cx="10306406" cy="10287000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7981594" y="5115042"/>
            <a:ext cx="10306406" cy="56915"/>
          </a:xfrm>
          <a:prstGeom prst="rect">
            <a:avLst/>
          </a:prstGeom>
          <a:solidFill>
            <a:srgbClr val="191919">
              <a:alpha val="6667"/>
            </a:srgbClr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31811" y="5537324"/>
            <a:ext cx="7393740" cy="437312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8386" y="-203907"/>
            <a:ext cx="5915374" cy="5551718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7696368" y="5143500"/>
            <a:ext cx="3203819" cy="5143500"/>
          </a:xfrm>
          <a:prstGeom prst="rect">
            <a:avLst/>
          </a:prstGeom>
          <a:solidFill>
            <a:srgbClr val="7E97C3"/>
          </a:solidFill>
        </p:spPr>
      </p:sp>
      <p:sp>
        <p:nvSpPr>
          <p:cNvPr name="AutoShape 9" id="9"/>
          <p:cNvSpPr/>
          <p:nvPr/>
        </p:nvSpPr>
        <p:spPr>
          <a:xfrm rot="0">
            <a:off x="7696368" y="0"/>
            <a:ext cx="3203819" cy="5143500"/>
          </a:xfrm>
          <a:prstGeom prst="rect">
            <a:avLst/>
          </a:prstGeom>
          <a:solidFill>
            <a:srgbClr val="4D1354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8194627" y="6174594"/>
            <a:ext cx="2494672" cy="2763028"/>
            <a:chOff x="0" y="0"/>
            <a:chExt cx="3326230" cy="368403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80008"/>
              <a:ext cx="3326230" cy="2804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7"/>
                </a:lnSpc>
              </a:pPr>
              <a:r>
                <a:rPr lang="en-US" sz="2034">
                  <a:solidFill>
                    <a:srgbClr val="F6F6F6"/>
                  </a:solidFill>
                  <a:latin typeface="Maven Pro"/>
                </a:rPr>
                <a:t>This stacked Bar Chart features the different surafce distribution in the dataset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3326230" cy="505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83"/>
                </a:lnSpc>
              </a:pPr>
              <a:r>
                <a:rPr lang="en-US" sz="2486">
                  <a:solidFill>
                    <a:srgbClr val="F6F6F6"/>
                  </a:solidFill>
                  <a:latin typeface="Maven Pro Bold"/>
                </a:rPr>
                <a:t>SURFACE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194627" y="2387596"/>
            <a:ext cx="2494672" cy="83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7"/>
              </a:lnSpc>
            </a:pPr>
            <a:r>
              <a:rPr lang="en-US" sz="2034">
                <a:solidFill>
                  <a:srgbClr val="F6F6F6"/>
                </a:solidFill>
                <a:latin typeface="Maven Pro"/>
              </a:rPr>
              <a:t>P</a:t>
            </a:r>
            <a:r>
              <a:rPr lang="en-US" sz="2034">
                <a:solidFill>
                  <a:srgbClr val="F6F6F6"/>
                </a:solidFill>
                <a:latin typeface="Maven Pro"/>
              </a:rPr>
              <a:t>ie chart featuring Location  distribution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94627" y="1741877"/>
            <a:ext cx="2494672" cy="3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3"/>
              </a:lnSpc>
            </a:pPr>
            <a:r>
              <a:rPr lang="en-US" sz="2486">
                <a:solidFill>
                  <a:srgbClr val="F6F6F6"/>
                </a:solidFill>
                <a:latin typeface="Maven Pro Bold"/>
              </a:rPr>
              <a:t>LOCATION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0574" y="540512"/>
            <a:ext cx="7335794" cy="230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32"/>
              </a:lnSpc>
            </a:pPr>
            <a:r>
              <a:rPr lang="en-US" sz="7365" spc="44">
                <a:solidFill>
                  <a:srgbClr val="191919"/>
                </a:solidFill>
                <a:latin typeface="Maven Pro Bold"/>
              </a:rPr>
              <a:t>DATASET </a:t>
            </a:r>
          </a:p>
          <a:p>
            <a:pPr algn="just">
              <a:lnSpc>
                <a:spcPts val="9132"/>
              </a:lnSpc>
            </a:pPr>
            <a:r>
              <a:rPr lang="en-US" sz="7365" spc="44">
                <a:solidFill>
                  <a:srgbClr val="191919"/>
                </a:solidFill>
                <a:latin typeface="Maven Pro Bold"/>
              </a:rPr>
              <a:t>VISUALIZATION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19205" y="1092496"/>
            <a:ext cx="14371658" cy="56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73"/>
              </a:lnSpc>
              <a:spcBef>
                <a:spcPct val="0"/>
              </a:spcBef>
            </a:pPr>
            <a:r>
              <a:rPr lang="en-US" sz="3491" spc="104">
                <a:solidFill>
                  <a:srgbClr val="191919"/>
                </a:solidFill>
                <a:latin typeface="Aileron Ultra-Bold"/>
              </a:rPr>
              <a:t>TARGET DISTRIBUTION AND FEATURE VALUES ANALYSIS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1219" y="4241808"/>
            <a:ext cx="8914924" cy="5256273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7081295" y="2072425"/>
            <a:ext cx="2855685" cy="1751666"/>
          </a:xfrm>
          <a:prstGeom prst="rect">
            <a:avLst/>
          </a:prstGeom>
          <a:solidFill>
            <a:srgbClr val="731F7D"/>
          </a:solidFill>
        </p:spPr>
      </p:sp>
      <p:sp>
        <p:nvSpPr>
          <p:cNvPr name="AutoShape 5" id="5"/>
          <p:cNvSpPr/>
          <p:nvPr/>
        </p:nvSpPr>
        <p:spPr>
          <a:xfrm rot="0">
            <a:off x="4054997" y="2072425"/>
            <a:ext cx="2855685" cy="1751666"/>
          </a:xfrm>
          <a:prstGeom prst="rect">
            <a:avLst/>
          </a:prstGeom>
          <a:solidFill>
            <a:srgbClr val="4D1354"/>
          </a:solidFill>
        </p:spPr>
      </p:sp>
      <p:sp>
        <p:nvSpPr>
          <p:cNvPr name="AutoShape 6" id="6"/>
          <p:cNvSpPr/>
          <p:nvPr/>
        </p:nvSpPr>
        <p:spPr>
          <a:xfrm rot="0">
            <a:off x="1028700" y="2072425"/>
            <a:ext cx="2855685" cy="1751666"/>
          </a:xfrm>
          <a:prstGeom prst="rect">
            <a:avLst/>
          </a:prstGeom>
          <a:solidFill>
            <a:srgbClr val="3C0130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460646" y="2301157"/>
            <a:ext cx="1991794" cy="1294202"/>
            <a:chOff x="0" y="0"/>
            <a:chExt cx="2655725" cy="172560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45493"/>
              <a:ext cx="2655725" cy="880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ileron"/>
                </a:rPr>
                <a:t>NUMERICAL FEATURE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26557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8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486943" y="2301157"/>
            <a:ext cx="1991794" cy="1294202"/>
            <a:chOff x="0" y="0"/>
            <a:chExt cx="2655725" cy="172560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45493"/>
              <a:ext cx="2655725" cy="880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ileron"/>
                </a:rPr>
                <a:t>CATEGORICAL FEATURE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26557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13241" y="2445937"/>
            <a:ext cx="1991794" cy="1004642"/>
            <a:chOff x="0" y="0"/>
            <a:chExt cx="2655725" cy="133952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08993"/>
              <a:ext cx="2655725" cy="430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1899">
                  <a:solidFill>
                    <a:srgbClr val="FFFFFF"/>
                  </a:solidFill>
                  <a:latin typeface="Aileron"/>
                </a:rPr>
                <a:t>TARGET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2655725" cy="79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79"/>
                </a:lnSpc>
              </a:pPr>
              <a:r>
                <a:rPr lang="en-US" sz="38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01997" y="4919749"/>
            <a:ext cx="8761686" cy="4194073"/>
          </a:xfrm>
          <a:custGeom>
            <a:avLst/>
            <a:gdLst/>
            <a:ahLst/>
            <a:cxnLst/>
            <a:rect r="r" b="b" t="t" l="l"/>
            <a:pathLst>
              <a:path h="4194073" w="8761686">
                <a:moveTo>
                  <a:pt x="0" y="0"/>
                </a:moveTo>
                <a:lnTo>
                  <a:pt x="8761686" y="0"/>
                </a:lnTo>
                <a:lnTo>
                  <a:pt x="8761686" y="4194073"/>
                </a:lnTo>
                <a:lnTo>
                  <a:pt x="0" y="4194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39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80288" y="4437224"/>
            <a:ext cx="8351054" cy="48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2432">
                <a:solidFill>
                  <a:srgbClr val="191919"/>
                </a:solidFill>
                <a:latin typeface="Maven Pro"/>
              </a:rPr>
              <a:t>DATASET TABLE OF ALL FEATURES AND TARGET</a:t>
            </a:r>
            <a:r>
              <a:rPr lang="en-US" sz="2432">
                <a:solidFill>
                  <a:srgbClr val="F6F6F6"/>
                </a:solidFill>
                <a:latin typeface="Maven Pro"/>
              </a:rPr>
              <a:t> 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55399" y="1381638"/>
            <a:ext cx="8289446" cy="8005964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546186" y="9138777"/>
            <a:ext cx="6907872" cy="35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125">
                <a:solidFill>
                  <a:srgbClr val="191919"/>
                </a:solidFill>
                <a:latin typeface="Canva Sans"/>
              </a:rPr>
              <a:t>FIGURE :BAR CHART FEATURING MISSING VALUES  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56564" y="3153973"/>
            <a:ext cx="8602012" cy="661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1"/>
              </a:lnSpc>
            </a:pPr>
            <a:r>
              <a:rPr lang="en-US" sz="2601" spc="-26">
                <a:solidFill>
                  <a:srgbClr val="000000"/>
                </a:solidFill>
                <a:latin typeface="Assistant"/>
              </a:rPr>
              <a:t>This table represents the correlation coefficients between different features in a dataset:</a:t>
            </a:r>
          </a:p>
          <a:p>
            <a:pPr marL="518461" indent="-259231" lvl="1">
              <a:lnSpc>
                <a:spcPts val="3361"/>
              </a:lnSpc>
              <a:buFont typeface="Arial"/>
              <a:buChar char="•"/>
            </a:pPr>
            <a:r>
              <a:rPr lang="en-US" sz="2401" spc="-24">
                <a:solidFill>
                  <a:srgbClr val="000000"/>
                </a:solidFill>
                <a:latin typeface="Assistant"/>
              </a:rPr>
              <a:t>+</a:t>
            </a:r>
            <a:r>
              <a:rPr lang="en-US" sz="2401" spc="-24">
                <a:solidFill>
                  <a:srgbClr val="000000"/>
                </a:solidFill>
                <a:latin typeface="Assistant"/>
              </a:rPr>
              <a:t>1 implies a strong positive correlation,</a:t>
            </a:r>
          </a:p>
          <a:p>
            <a:pPr marL="518461" indent="-259231" lvl="1">
              <a:lnSpc>
                <a:spcPts val="3361"/>
              </a:lnSpc>
              <a:buFont typeface="Arial"/>
              <a:buChar char="•"/>
            </a:pPr>
            <a:r>
              <a:rPr lang="en-US" sz="2401" spc="-24">
                <a:solidFill>
                  <a:srgbClr val="000000"/>
                </a:solidFill>
                <a:latin typeface="Assistant"/>
              </a:rPr>
              <a:t>-1 implies a strong negative correlation, </a:t>
            </a:r>
          </a:p>
          <a:p>
            <a:pPr marL="518461" indent="-259231" lvl="1">
              <a:lnSpc>
                <a:spcPts val="3361"/>
              </a:lnSpc>
              <a:buFont typeface="Arial"/>
              <a:buChar char="•"/>
            </a:pPr>
            <a:r>
              <a:rPr lang="en-US" sz="2401" spc="-24">
                <a:solidFill>
                  <a:srgbClr val="000000"/>
                </a:solidFill>
                <a:latin typeface="Assistant"/>
              </a:rPr>
              <a:t> 0 implies no correlation.</a:t>
            </a:r>
          </a:p>
          <a:p>
            <a:pPr>
              <a:lnSpc>
                <a:spcPts val="3641"/>
              </a:lnSpc>
            </a:pPr>
            <a:r>
              <a:rPr lang="en-US" sz="2601" spc="-26">
                <a:solidFill>
                  <a:srgbClr val="000000"/>
                </a:solidFill>
                <a:latin typeface="Assistant"/>
              </a:rPr>
              <a:t>ANALYSIS: </a:t>
            </a:r>
          </a:p>
          <a:p>
            <a:pPr marL="540051" indent="-270025" lvl="1">
              <a:lnSpc>
                <a:spcPts val="3501"/>
              </a:lnSpc>
              <a:buFont typeface="Arial"/>
              <a:buChar char="•"/>
            </a:pPr>
            <a:r>
              <a:rPr lang="en-US" sz="2501" spc="-25">
                <a:solidFill>
                  <a:srgbClr val="000000"/>
                </a:solidFill>
                <a:latin typeface="Assistant"/>
              </a:rPr>
              <a:t>"Distance" and "Condensation" have a </a:t>
            </a:r>
            <a:r>
              <a:rPr lang="en-US" sz="2501" spc="-25">
                <a:solidFill>
                  <a:srgbClr val="000000"/>
                </a:solidFill>
                <a:latin typeface="Assistant Bold"/>
              </a:rPr>
              <a:t>strong </a:t>
            </a:r>
            <a:r>
              <a:rPr lang="en-US" sz="2501" spc="-25">
                <a:solidFill>
                  <a:srgbClr val="000000"/>
                </a:solidFill>
                <a:latin typeface="Assistant"/>
              </a:rPr>
              <a:t>negative correlation.</a:t>
            </a:r>
          </a:p>
          <a:p>
            <a:pPr marL="540051" indent="-270025" lvl="1">
              <a:lnSpc>
                <a:spcPts val="3501"/>
              </a:lnSpc>
              <a:buFont typeface="Arial"/>
              <a:buChar char="•"/>
            </a:pPr>
            <a:r>
              <a:rPr lang="en-US" sz="2501" spc="-25">
                <a:solidFill>
                  <a:srgbClr val="000000"/>
                </a:solidFill>
                <a:latin typeface="Assistant"/>
              </a:rPr>
              <a:t>"Recoil" has a </a:t>
            </a:r>
            <a:r>
              <a:rPr lang="en-US" sz="2501" spc="-25">
                <a:solidFill>
                  <a:srgbClr val="000000"/>
                </a:solidFill>
                <a:latin typeface="Assistant Bold"/>
              </a:rPr>
              <a:t>moderate </a:t>
            </a:r>
            <a:r>
              <a:rPr lang="en-US" sz="2501" spc="-25">
                <a:solidFill>
                  <a:srgbClr val="000000"/>
                </a:solidFill>
                <a:latin typeface="Assistant"/>
              </a:rPr>
              <a:t>positive correlation with "Length_cm."</a:t>
            </a:r>
          </a:p>
          <a:p>
            <a:pPr marL="540051" indent="-270025" lvl="1">
              <a:lnSpc>
                <a:spcPts val="3501"/>
              </a:lnSpc>
              <a:buFont typeface="Arial"/>
              <a:buChar char="•"/>
            </a:pPr>
            <a:r>
              <a:rPr lang="en-US" sz="2501" spc="-25">
                <a:solidFill>
                  <a:srgbClr val="000000"/>
                </a:solidFill>
                <a:latin typeface="Assistant"/>
              </a:rPr>
              <a:t>"Bounciness" shows a </a:t>
            </a:r>
            <a:r>
              <a:rPr lang="en-US" sz="2501" spc="-25">
                <a:solidFill>
                  <a:srgbClr val="000000"/>
                </a:solidFill>
                <a:latin typeface="Assistant Bold"/>
              </a:rPr>
              <a:t>moderate</a:t>
            </a:r>
            <a:r>
              <a:rPr lang="en-US" sz="2501" spc="-25">
                <a:solidFill>
                  <a:srgbClr val="000000"/>
                </a:solidFill>
                <a:latin typeface="Assistant"/>
              </a:rPr>
              <a:t> positive correlation with "Width."</a:t>
            </a:r>
          </a:p>
          <a:p>
            <a:pPr>
              <a:lnSpc>
                <a:spcPts val="3641"/>
              </a:lnSpc>
              <a:spcBef>
                <a:spcPct val="0"/>
              </a:spcBef>
            </a:pPr>
            <a:r>
              <a:rPr lang="en-US" sz="2601" spc="-26">
                <a:solidFill>
                  <a:srgbClr val="000000"/>
                </a:solidFill>
                <a:latin typeface="Assistant"/>
              </a:rPr>
              <a:t>This correlation analysis helps understand relationships between features, assisting in feature selection or understanding multicollinearity in predictive modeling.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19851" y="1769514"/>
            <a:ext cx="8105199" cy="7186736"/>
          </a:xfrm>
          <a:custGeom>
            <a:avLst/>
            <a:gdLst/>
            <a:ahLst/>
            <a:cxnLst/>
            <a:rect r="r" b="b" t="t" l="l"/>
            <a:pathLst>
              <a:path h="7186736" w="8105199">
                <a:moveTo>
                  <a:pt x="0" y="0"/>
                </a:moveTo>
                <a:lnTo>
                  <a:pt x="8105199" y="0"/>
                </a:lnTo>
                <a:lnTo>
                  <a:pt x="8105199" y="7186737"/>
                </a:lnTo>
                <a:lnTo>
                  <a:pt x="0" y="7186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9050" y="0"/>
            <a:ext cx="8651352" cy="10287000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8956564" y="474452"/>
            <a:ext cx="7676350" cy="254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19"/>
              </a:lnSpc>
            </a:pPr>
            <a:r>
              <a:rPr lang="en-US" sz="8080" spc="48">
                <a:solidFill>
                  <a:srgbClr val="191919"/>
                </a:solidFill>
                <a:latin typeface="Maven Pro Bold"/>
              </a:rPr>
              <a:t>CORRELATION MATRIX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4096171"/>
            <a:ext cx="1056541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MACHINE LEARNING CLASSIFIERS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d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931382" y="3101125"/>
            <a:ext cx="6225062" cy="7185875"/>
          </a:xfrm>
          <a:prstGeom prst="rect">
            <a:avLst/>
          </a:prstGeom>
          <a:solidFill>
            <a:srgbClr val="563980">
              <a:alpha val="4706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7013382" y="4251325"/>
            <a:ext cx="4079851" cy="212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8"/>
              </a:lnSpc>
            </a:pPr>
            <a:r>
              <a:rPr lang="en-US" sz="2413" spc="-24">
                <a:solidFill>
                  <a:srgbClr val="000000"/>
                </a:solidFill>
                <a:latin typeface="Assistant Bold"/>
              </a:rPr>
              <a:t>Type</a:t>
            </a:r>
            <a:r>
              <a:rPr lang="en-US" sz="2413" spc="-24">
                <a:solidFill>
                  <a:srgbClr val="000000"/>
                </a:solidFill>
                <a:latin typeface="Assistant"/>
              </a:rPr>
              <a:t>: Ensemble(Decision Trees)</a:t>
            </a:r>
          </a:p>
          <a:p>
            <a:pPr>
              <a:lnSpc>
                <a:spcPts val="3378"/>
              </a:lnSpc>
            </a:pPr>
            <a:r>
              <a:rPr lang="en-US" sz="2413" spc="-24">
                <a:solidFill>
                  <a:srgbClr val="000000"/>
                </a:solidFill>
                <a:latin typeface="Assistant"/>
              </a:rPr>
              <a:t>Constructs multiple decision trees and merges them to improve accuracy and reduce overfitting.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40875" y="7012340"/>
            <a:ext cx="4007662" cy="2399920"/>
            <a:chOff x="0" y="0"/>
            <a:chExt cx="2448068" cy="14659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068" cy="1465984"/>
            </a:xfrm>
            <a:custGeom>
              <a:avLst/>
              <a:gdLst/>
              <a:ahLst/>
              <a:cxnLst/>
              <a:rect r="r" b="b" t="t" l="l"/>
              <a:pathLst>
                <a:path h="1465984" w="2448068">
                  <a:moveTo>
                    <a:pt x="21250" y="0"/>
                  </a:moveTo>
                  <a:lnTo>
                    <a:pt x="2426818" y="0"/>
                  </a:lnTo>
                  <a:cubicBezTo>
                    <a:pt x="2432454" y="0"/>
                    <a:pt x="2437859" y="2239"/>
                    <a:pt x="2441844" y="6224"/>
                  </a:cubicBezTo>
                  <a:cubicBezTo>
                    <a:pt x="2445829" y="10209"/>
                    <a:pt x="2448068" y="15614"/>
                    <a:pt x="2448068" y="21250"/>
                  </a:cubicBezTo>
                  <a:lnTo>
                    <a:pt x="2448068" y="1444734"/>
                  </a:lnTo>
                  <a:cubicBezTo>
                    <a:pt x="2448068" y="1456470"/>
                    <a:pt x="2438554" y="1465984"/>
                    <a:pt x="2426818" y="1465984"/>
                  </a:cubicBezTo>
                  <a:lnTo>
                    <a:pt x="21250" y="1465984"/>
                  </a:lnTo>
                  <a:cubicBezTo>
                    <a:pt x="15614" y="1465984"/>
                    <a:pt x="10209" y="1463745"/>
                    <a:pt x="6224" y="1459760"/>
                  </a:cubicBezTo>
                  <a:cubicBezTo>
                    <a:pt x="2239" y="1455775"/>
                    <a:pt x="0" y="1450370"/>
                    <a:pt x="0" y="1444734"/>
                  </a:cubicBezTo>
                  <a:lnTo>
                    <a:pt x="0" y="21250"/>
                  </a:lnTo>
                  <a:cubicBezTo>
                    <a:pt x="0" y="15614"/>
                    <a:pt x="2239" y="10209"/>
                    <a:pt x="6224" y="6224"/>
                  </a:cubicBezTo>
                  <a:cubicBezTo>
                    <a:pt x="10209" y="2239"/>
                    <a:pt x="15614" y="0"/>
                    <a:pt x="21250" y="0"/>
                  </a:cubicBezTo>
                  <a:close/>
                </a:path>
              </a:pathLst>
            </a:custGeom>
            <a:solidFill>
              <a:srgbClr val="A61E1E">
                <a:alpha val="89804"/>
              </a:srgbClr>
            </a:solidFill>
            <a:ln w="66675" cap="sq">
              <a:solidFill>
                <a:srgbClr val="000000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448068" cy="151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2870" y="7144444"/>
            <a:ext cx="535084" cy="53508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1E1E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1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10133" y="7012340"/>
            <a:ext cx="4079851" cy="2399920"/>
            <a:chOff x="0" y="0"/>
            <a:chExt cx="2250026" cy="1323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0026" cy="1323549"/>
            </a:xfrm>
            <a:custGeom>
              <a:avLst/>
              <a:gdLst/>
              <a:ahLst/>
              <a:cxnLst/>
              <a:rect r="r" b="b" t="t" l="l"/>
              <a:pathLst>
                <a:path h="1323549" w="2250026">
                  <a:moveTo>
                    <a:pt x="20874" y="0"/>
                  </a:moveTo>
                  <a:lnTo>
                    <a:pt x="2229153" y="0"/>
                  </a:lnTo>
                  <a:cubicBezTo>
                    <a:pt x="2240681" y="0"/>
                    <a:pt x="2250026" y="9345"/>
                    <a:pt x="2250026" y="20874"/>
                  </a:cubicBezTo>
                  <a:lnTo>
                    <a:pt x="2250026" y="1302675"/>
                  </a:lnTo>
                  <a:cubicBezTo>
                    <a:pt x="2250026" y="1308211"/>
                    <a:pt x="2247827" y="1313521"/>
                    <a:pt x="2243912" y="1317435"/>
                  </a:cubicBezTo>
                  <a:cubicBezTo>
                    <a:pt x="2239998" y="1321350"/>
                    <a:pt x="2234688" y="1323549"/>
                    <a:pt x="2229153" y="1323549"/>
                  </a:cubicBezTo>
                  <a:lnTo>
                    <a:pt x="20874" y="1323549"/>
                  </a:lnTo>
                  <a:cubicBezTo>
                    <a:pt x="15338" y="1323549"/>
                    <a:pt x="10028" y="1321350"/>
                    <a:pt x="6114" y="1317435"/>
                  </a:cubicBezTo>
                  <a:cubicBezTo>
                    <a:pt x="2199" y="1313521"/>
                    <a:pt x="0" y="1308211"/>
                    <a:pt x="0" y="1302675"/>
                  </a:cubicBezTo>
                  <a:lnTo>
                    <a:pt x="0" y="20874"/>
                  </a:lnTo>
                  <a:cubicBezTo>
                    <a:pt x="0" y="15338"/>
                    <a:pt x="2199" y="10028"/>
                    <a:pt x="6114" y="6114"/>
                  </a:cubicBezTo>
                  <a:cubicBezTo>
                    <a:pt x="10028" y="2199"/>
                    <a:pt x="15338" y="0"/>
                    <a:pt x="20874" y="0"/>
                  </a:cubicBezTo>
                  <a:close/>
                </a:path>
              </a:pathLst>
            </a:custGeom>
            <a:solidFill>
              <a:srgbClr val="855AA5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50026" cy="137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24364" y="7158661"/>
            <a:ext cx="592667" cy="59266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5AA5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1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50156" y="7012340"/>
            <a:ext cx="4404847" cy="2654183"/>
            <a:chOff x="0" y="0"/>
            <a:chExt cx="2588394" cy="15596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88394" cy="1559662"/>
            </a:xfrm>
            <a:custGeom>
              <a:avLst/>
              <a:gdLst/>
              <a:ahLst/>
              <a:cxnLst/>
              <a:rect r="r" b="b" t="t" l="l"/>
              <a:pathLst>
                <a:path h="1559662" w="2588394">
                  <a:moveTo>
                    <a:pt x="19334" y="0"/>
                  </a:moveTo>
                  <a:lnTo>
                    <a:pt x="2569061" y="0"/>
                  </a:lnTo>
                  <a:cubicBezTo>
                    <a:pt x="2579738" y="0"/>
                    <a:pt x="2588394" y="8656"/>
                    <a:pt x="2588394" y="19334"/>
                  </a:cubicBezTo>
                  <a:lnTo>
                    <a:pt x="2588394" y="1540328"/>
                  </a:lnTo>
                  <a:cubicBezTo>
                    <a:pt x="2588394" y="1545456"/>
                    <a:pt x="2586357" y="1550373"/>
                    <a:pt x="2582732" y="1553999"/>
                  </a:cubicBezTo>
                  <a:cubicBezTo>
                    <a:pt x="2579106" y="1557625"/>
                    <a:pt x="2574188" y="1559662"/>
                    <a:pt x="2569061" y="1559662"/>
                  </a:cubicBezTo>
                  <a:lnTo>
                    <a:pt x="19334" y="1559662"/>
                  </a:lnTo>
                  <a:cubicBezTo>
                    <a:pt x="8656" y="1559662"/>
                    <a:pt x="0" y="1551006"/>
                    <a:pt x="0" y="1540328"/>
                  </a:cubicBezTo>
                  <a:lnTo>
                    <a:pt x="0" y="19334"/>
                  </a:lnTo>
                  <a:cubicBezTo>
                    <a:pt x="0" y="8656"/>
                    <a:pt x="8656" y="0"/>
                    <a:pt x="19334" y="0"/>
                  </a:cubicBezTo>
                  <a:close/>
                </a:path>
              </a:pathLst>
            </a:custGeom>
            <a:solidFill>
              <a:srgbClr val="3575B6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588394" cy="1607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81956" y="7149665"/>
            <a:ext cx="556230" cy="55623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B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1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0">
            <a:off x="0" y="-540532"/>
            <a:ext cx="18288000" cy="2019696"/>
          </a:xfrm>
          <a:prstGeom prst="rect">
            <a:avLst/>
          </a:prstGeom>
          <a:solidFill>
            <a:srgbClr val="3C0130">
              <a:alpha val="87843"/>
            </a:srgbClr>
          </a:solidFill>
        </p:spPr>
      </p:sp>
      <p:sp>
        <p:nvSpPr>
          <p:cNvPr name="TextBox 23" id="23"/>
          <p:cNvSpPr txBox="true"/>
          <p:nvPr/>
        </p:nvSpPr>
        <p:spPr>
          <a:xfrm rot="0">
            <a:off x="1229487" y="407309"/>
            <a:ext cx="16029813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MACHINE LEARNING CLASSIFIERS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1255" y="3454222"/>
            <a:ext cx="3787282" cy="6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4294">
                <a:solidFill>
                  <a:srgbClr val="C61742"/>
                </a:solidFill>
                <a:latin typeface="Halant Medium"/>
              </a:rPr>
              <a:t>NAIVE BAYES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4954" y="4260850"/>
            <a:ext cx="3787282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24">
                <a:solidFill>
                  <a:srgbClr val="000000"/>
                </a:solidFill>
                <a:latin typeface="Assistant Semi-Bold"/>
              </a:rPr>
              <a:t>Type:</a:t>
            </a:r>
            <a:r>
              <a:rPr lang="en-US" sz="2499" spc="-24">
                <a:solidFill>
                  <a:srgbClr val="000000"/>
                </a:solidFill>
                <a:latin typeface="Assistant"/>
              </a:rPr>
              <a:t> Probabilistic</a:t>
            </a:r>
          </a:p>
          <a:p>
            <a:pPr>
              <a:lnSpc>
                <a:spcPts val="3499"/>
              </a:lnSpc>
            </a:pPr>
            <a:r>
              <a:rPr lang="en-US" sz="2499" spc="-24">
                <a:solidFill>
                  <a:srgbClr val="000000"/>
                </a:solidFill>
                <a:latin typeface="Assistant"/>
              </a:rPr>
              <a:t>Based on Bayes' theorem with an assumption of independence between 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65139" y="3454222"/>
            <a:ext cx="4357548" cy="6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82"/>
              </a:lnSpc>
              <a:spcBef>
                <a:spcPct val="0"/>
              </a:spcBef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RANDOM FOREST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760071" y="3501847"/>
            <a:ext cx="4394933" cy="2791028"/>
            <a:chOff x="0" y="0"/>
            <a:chExt cx="5859910" cy="372137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47625"/>
              <a:ext cx="5859910" cy="1854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13538A"/>
                  </a:solidFill>
                  <a:latin typeface="Halant Medium"/>
                </a:rPr>
                <a:t>SUPPORT VECTOR MACHINES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212247"/>
              <a:ext cx="5859910" cy="1509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13" spc="-22">
                  <a:solidFill>
                    <a:srgbClr val="000000"/>
                  </a:solidFill>
                  <a:latin typeface="Assistant Semi-Bold"/>
                </a:rPr>
                <a:t>Type:</a:t>
              </a: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 Discriminative</a:t>
              </a: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Finds the hyperplane that maximizes the margin between classes.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38007" y="1796200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latin typeface="Assistant"/>
              </a:rPr>
              <a:t>Comparative Analysis of Popular Machine Learning Classifiers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8456" y="7183287"/>
            <a:ext cx="3814736" cy="207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2224" indent="-216112" lvl="1">
              <a:lnSpc>
                <a:spcPts val="2802"/>
              </a:lnSpc>
              <a:buFont typeface="Arial"/>
              <a:buChar char="•"/>
            </a:pPr>
            <a:r>
              <a:rPr lang="en-US" sz="2001" strike="noStrike" u="none">
                <a:solidFill>
                  <a:srgbClr val="FFFFFF"/>
                </a:solidFill>
                <a:latin typeface="Dosis"/>
              </a:rPr>
              <a:t>Efficient and simple.</a:t>
            </a:r>
          </a:p>
          <a:p>
            <a:pPr marL="432224" indent="-216112" lvl="1">
              <a:lnSpc>
                <a:spcPts val="2802"/>
              </a:lnSpc>
              <a:buFont typeface="Arial"/>
              <a:buChar char="•"/>
            </a:pPr>
            <a:r>
              <a:rPr lang="en-US" sz="2001" strike="noStrike" u="none">
                <a:solidFill>
                  <a:srgbClr val="FFFFFF"/>
                </a:solidFill>
                <a:latin typeface="Dosis"/>
              </a:rPr>
              <a:t>Works well- high-dimensional data.</a:t>
            </a:r>
          </a:p>
          <a:p>
            <a:pPr algn="l" marL="432224" indent="-216112" lvl="1">
              <a:lnSpc>
                <a:spcPts val="2802"/>
              </a:lnSpc>
              <a:buFont typeface="Arial"/>
              <a:buChar char="•"/>
            </a:pPr>
            <a:r>
              <a:rPr lang="en-US" sz="2001" strike="noStrike" u="none">
                <a:solidFill>
                  <a:srgbClr val="FFFFFF"/>
                </a:solidFill>
                <a:latin typeface="Dosis"/>
              </a:rPr>
              <a:t>Performs well in case of categorical input variables compared to numerical variables.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0010" y="7234876"/>
            <a:ext cx="501729" cy="40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0"/>
              </a:lnSpc>
              <a:spcBef>
                <a:spcPct val="0"/>
              </a:spcBef>
            </a:pPr>
            <a:r>
              <a:rPr lang="en-US" sz="2364">
                <a:solidFill>
                  <a:srgbClr val="FFFFFF"/>
                </a:solidFill>
                <a:latin typeface="Carelia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42836" y="7263950"/>
            <a:ext cx="555723" cy="44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67"/>
              </a:lnSpc>
              <a:spcBef>
                <a:spcPct val="0"/>
              </a:spcBef>
            </a:pPr>
            <a:r>
              <a:rPr lang="en-US" sz="2619">
                <a:solidFill>
                  <a:srgbClr val="FFFFFF"/>
                </a:solidFill>
                <a:latin typeface="Carelia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99292" y="7245553"/>
            <a:ext cx="521558" cy="417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1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Carelia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13382" y="7168577"/>
            <a:ext cx="3769218" cy="197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0987" indent="-245493" lvl="1">
              <a:lnSpc>
                <a:spcPts val="3183"/>
              </a:lnSpc>
              <a:spcBef>
                <a:spcPct val="0"/>
              </a:spcBef>
              <a:buFont typeface="Arial"/>
              <a:buChar char="•"/>
            </a:pPr>
            <a:r>
              <a:rPr lang="en-US" sz="2274" strike="noStrike" u="none">
                <a:solidFill>
                  <a:srgbClr val="FFFFFF"/>
                </a:solidFill>
                <a:latin typeface="Dosis"/>
              </a:rPr>
              <a:t>Handles complex interactions.</a:t>
            </a:r>
          </a:p>
          <a:p>
            <a:pPr algn="l" marL="490987" indent="-245493" lvl="1">
              <a:lnSpc>
                <a:spcPts val="3183"/>
              </a:lnSpc>
              <a:spcBef>
                <a:spcPct val="0"/>
              </a:spcBef>
              <a:buFont typeface="Arial"/>
              <a:buChar char="•"/>
            </a:pPr>
            <a:r>
              <a:rPr lang="en-US" sz="2274" strike="noStrike" u="none">
                <a:solidFill>
                  <a:srgbClr val="FFFFFF"/>
                </a:solidFill>
                <a:latin typeface="Dosis"/>
              </a:rPr>
              <a:t>Reduces overfitting.</a:t>
            </a:r>
          </a:p>
          <a:p>
            <a:pPr algn="l" marL="490987" indent="-245493" lvl="1">
              <a:lnSpc>
                <a:spcPts val="3183"/>
              </a:lnSpc>
              <a:spcBef>
                <a:spcPct val="0"/>
              </a:spcBef>
              <a:buFont typeface="Arial"/>
              <a:buChar char="•"/>
            </a:pPr>
            <a:r>
              <a:rPr lang="en-US" sz="2274" strike="noStrike" u="none">
                <a:solidFill>
                  <a:srgbClr val="FFFFFF"/>
                </a:solidFill>
                <a:latin typeface="Dosis"/>
              </a:rPr>
              <a:t>Effective for both classification and regression tasks.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71094" y="7183287"/>
            <a:ext cx="3972887" cy="231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0030" indent="-240015" lvl="1">
              <a:lnSpc>
                <a:spcPts val="3112"/>
              </a:lnSpc>
              <a:buFont typeface="Arial"/>
              <a:buChar char="•"/>
            </a:pPr>
            <a:r>
              <a:rPr lang="en-US" sz="2223">
                <a:solidFill>
                  <a:srgbClr val="FFFFFF"/>
                </a:solidFill>
                <a:latin typeface="Dosis"/>
              </a:rPr>
              <a:t>Effective in high-dimensional spaces.</a:t>
            </a:r>
          </a:p>
          <a:p>
            <a:pPr marL="480030" indent="-240015" lvl="1">
              <a:lnSpc>
                <a:spcPts val="3112"/>
              </a:lnSpc>
              <a:buFont typeface="Arial"/>
              <a:buChar char="•"/>
            </a:pPr>
            <a:r>
              <a:rPr lang="en-US" sz="2223">
                <a:solidFill>
                  <a:srgbClr val="FFFFFF"/>
                </a:solidFill>
                <a:latin typeface="Dosis"/>
              </a:rPr>
              <a:t>Versatile-different kernel functions.</a:t>
            </a:r>
          </a:p>
          <a:p>
            <a:pPr algn="l" marL="480030" indent="-240015" lvl="1">
              <a:lnSpc>
                <a:spcPts val="3112"/>
              </a:lnSpc>
              <a:buFont typeface="Arial"/>
              <a:buChar char="•"/>
            </a:pPr>
            <a:r>
              <a:rPr lang="en-US" sz="2223">
                <a:solidFill>
                  <a:srgbClr val="FFFFFF"/>
                </a:solidFill>
                <a:latin typeface="Dosis"/>
              </a:rPr>
              <a:t>Handles non-linear data well through kernel tricks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0537" y="2072425"/>
            <a:ext cx="7169695" cy="4279552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5676820" y="2072425"/>
            <a:ext cx="3970791" cy="1751666"/>
          </a:xfrm>
          <a:prstGeom prst="rect">
            <a:avLst/>
          </a:prstGeom>
          <a:solidFill>
            <a:srgbClr val="FF5757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2072425"/>
            <a:ext cx="4335000" cy="1751666"/>
          </a:xfrm>
          <a:prstGeom prst="rect">
            <a:avLst/>
          </a:prstGeom>
          <a:solidFill>
            <a:srgbClr val="A61E1E"/>
          </a:solidFill>
        </p:spPr>
      </p:sp>
      <p:sp>
        <p:nvSpPr>
          <p:cNvPr name="AutoShape 5" id="5"/>
          <p:cNvSpPr/>
          <p:nvPr/>
        </p:nvSpPr>
        <p:spPr>
          <a:xfrm rot="0">
            <a:off x="10280537" y="6564673"/>
            <a:ext cx="7169695" cy="2693627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029153" y="4047622"/>
            <a:ext cx="8669093" cy="5210678"/>
          </a:xfrm>
          <a:custGeom>
            <a:avLst/>
            <a:gdLst/>
            <a:ahLst/>
            <a:cxnLst/>
            <a:rect r="r" b="b" t="t" l="l"/>
            <a:pathLst>
              <a:path h="5210678" w="8669093">
                <a:moveTo>
                  <a:pt x="0" y="0"/>
                </a:moveTo>
                <a:lnTo>
                  <a:pt x="8669093" y="0"/>
                </a:lnTo>
                <a:lnTo>
                  <a:pt x="8669093" y="5210678"/>
                </a:lnTo>
                <a:lnTo>
                  <a:pt x="0" y="5210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153" y="414999"/>
            <a:ext cx="16421079" cy="106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7"/>
              </a:lnSpc>
              <a:spcBef>
                <a:spcPct val="0"/>
              </a:spcBef>
            </a:pPr>
            <a:r>
              <a:rPr lang="en-US" sz="6601" spc="198">
                <a:solidFill>
                  <a:srgbClr val="A61E1E"/>
                </a:solidFill>
                <a:latin typeface="Aileron Ultra-Bold"/>
              </a:rPr>
              <a:t>NAIVE BAYES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37055" y="2460280"/>
            <a:ext cx="672224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NAIVE BAYES VS. MULTINOMIAL NAIVE BAYES ACCURACY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4557" y="2734000"/>
            <a:ext cx="3103285" cy="87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>
                <a:solidFill>
                  <a:srgbClr val="FFFFFF"/>
                </a:solidFill>
                <a:latin typeface="Aileron"/>
              </a:rPr>
              <a:t>Achieved accuracy with 0.3 test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4557" y="2158790"/>
            <a:ext cx="3146437" cy="59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4"/>
              </a:lnSpc>
            </a:pPr>
            <a:r>
              <a:rPr lang="en-US" sz="3853">
                <a:solidFill>
                  <a:srgbClr val="FFFFFF"/>
                </a:solidFill>
                <a:latin typeface="Aileron Bold"/>
              </a:rPr>
              <a:t>70/30 SPLIT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099231" y="2192274"/>
            <a:ext cx="3125968" cy="1412313"/>
            <a:chOff x="0" y="0"/>
            <a:chExt cx="4167958" cy="188308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45493"/>
              <a:ext cx="4167958" cy="1037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NAIVE BAYES ACCURACY SCORE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4167958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86.40%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37055" y="3776466"/>
            <a:ext cx="6526208" cy="116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5"/>
              </a:lnSpc>
            </a:pPr>
            <a:r>
              <a:rPr lang="en-US" sz="2218">
                <a:solidFill>
                  <a:srgbClr val="000000"/>
                </a:solidFill>
                <a:latin typeface="Canva Sans Semi-Bold"/>
              </a:rPr>
              <a:t>Gaussian Naive Bayes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 assumes continuous data, while </a:t>
            </a:r>
            <a:r>
              <a:rPr lang="en-US" sz="2218">
                <a:solidFill>
                  <a:srgbClr val="000000"/>
                </a:solidFill>
                <a:latin typeface="Canva Sans Semi-Bold"/>
              </a:rPr>
              <a:t>Multinomial Naive Bayes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 is suited for categorical data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23094" y="6647429"/>
            <a:ext cx="406068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OBSERVATION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24933" y="7139023"/>
            <a:ext cx="6334367" cy="1943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8948" indent="-239474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"/>
              </a:rPr>
              <a:t>Naive Bayes outperforms Multinomial Naive Bayes on both training and test data.</a:t>
            </a:r>
          </a:p>
          <a:p>
            <a:pPr algn="l" marL="478948" indent="-239474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"/>
              </a:rPr>
              <a:t>Multinomial Naive Bayes shows slightly lower accuracy scores compared to the standard Naive Bayes model.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68405" y="2600788"/>
            <a:ext cx="6583581" cy="5704186"/>
          </a:xfrm>
          <a:custGeom>
            <a:avLst/>
            <a:gdLst/>
            <a:ahLst/>
            <a:cxnLst/>
            <a:rect r="r" b="b" t="t" l="l"/>
            <a:pathLst>
              <a:path h="5704186" w="6583581">
                <a:moveTo>
                  <a:pt x="0" y="0"/>
                </a:moveTo>
                <a:lnTo>
                  <a:pt x="6583581" y="0"/>
                </a:lnTo>
                <a:lnTo>
                  <a:pt x="6583581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80832"/>
            <a:ext cx="6650448" cy="5690094"/>
          </a:xfrm>
          <a:custGeom>
            <a:avLst/>
            <a:gdLst/>
            <a:ahLst/>
            <a:cxnLst/>
            <a:rect r="r" b="b" t="t" l="l"/>
            <a:pathLst>
              <a:path h="5690094" w="6650448">
                <a:moveTo>
                  <a:pt x="0" y="0"/>
                </a:moveTo>
                <a:lnTo>
                  <a:pt x="6650448" y="0"/>
                </a:lnTo>
                <a:lnTo>
                  <a:pt x="6650448" y="5690095"/>
                </a:lnTo>
                <a:lnTo>
                  <a:pt x="0" y="5690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9410" y="590037"/>
            <a:ext cx="18288000" cy="84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9"/>
              </a:lnSpc>
              <a:spcBef>
                <a:spcPct val="0"/>
              </a:spcBef>
            </a:pPr>
            <a:r>
              <a:rPr lang="en-US" sz="5269">
                <a:solidFill>
                  <a:srgbClr val="A61E1E"/>
                </a:solidFill>
                <a:latin typeface="Halant Medium"/>
              </a:rPr>
              <a:t>CONFUSION MATRIX- NAIVE BAYES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3176" y="8682232"/>
            <a:ext cx="612624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A61E1E"/>
                </a:solidFill>
                <a:latin typeface="Canva Sans Bold"/>
              </a:rPr>
              <a:t>GUASSIAN NAÏVE BAYES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68405" y="8569326"/>
            <a:ext cx="7580829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A61E1E"/>
                </a:solidFill>
                <a:latin typeface="Canva Sans Bold"/>
              </a:rPr>
              <a:t>MULTINOMIAL NB CLASSIFIER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73209" y="2072425"/>
            <a:ext cx="3970791" cy="1751666"/>
          </a:xfrm>
          <a:prstGeom prst="rect">
            <a:avLst/>
          </a:prstGeom>
          <a:solidFill>
            <a:srgbClr val="56398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2072425"/>
            <a:ext cx="3868965" cy="1751666"/>
          </a:xfrm>
          <a:prstGeom prst="rect">
            <a:avLst/>
          </a:prstGeom>
          <a:solidFill>
            <a:srgbClr val="4D1354"/>
          </a:solidFill>
        </p:spPr>
      </p:sp>
      <p:sp>
        <p:nvSpPr>
          <p:cNvPr name="AutoShape 4" id="4"/>
          <p:cNvSpPr/>
          <p:nvPr/>
        </p:nvSpPr>
        <p:spPr>
          <a:xfrm rot="0">
            <a:off x="10280537" y="7540214"/>
            <a:ext cx="7169695" cy="1718086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08595"/>
            <a:ext cx="8115300" cy="4996521"/>
          </a:xfrm>
          <a:custGeom>
            <a:avLst/>
            <a:gdLst/>
            <a:ahLst/>
            <a:cxnLst/>
            <a:rect r="r" b="b" t="t" l="l"/>
            <a:pathLst>
              <a:path h="4996521" w="8115300">
                <a:moveTo>
                  <a:pt x="0" y="0"/>
                </a:moveTo>
                <a:lnTo>
                  <a:pt x="8115300" y="0"/>
                </a:lnTo>
                <a:lnTo>
                  <a:pt x="8115300" y="4996522"/>
                </a:lnTo>
                <a:lnTo>
                  <a:pt x="0" y="4996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05331" y="5844946"/>
            <a:ext cx="4729175" cy="1270966"/>
          </a:xfrm>
          <a:custGeom>
            <a:avLst/>
            <a:gdLst/>
            <a:ahLst/>
            <a:cxnLst/>
            <a:rect r="r" b="b" t="t" l="l"/>
            <a:pathLst>
              <a:path h="1270966" w="4729175">
                <a:moveTo>
                  <a:pt x="0" y="0"/>
                </a:moveTo>
                <a:lnTo>
                  <a:pt x="4729175" y="0"/>
                </a:lnTo>
                <a:lnTo>
                  <a:pt x="4729175" y="1270966"/>
                </a:lnTo>
                <a:lnTo>
                  <a:pt x="0" y="1270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0537" y="2072425"/>
            <a:ext cx="7169695" cy="5353489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name="TextBox 8" id="8"/>
          <p:cNvSpPr txBox="true"/>
          <p:nvPr/>
        </p:nvSpPr>
        <p:spPr>
          <a:xfrm rot="0">
            <a:off x="4621307" y="414999"/>
            <a:ext cx="9045385" cy="10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7"/>
              </a:lnSpc>
              <a:spcBef>
                <a:spcPct val="0"/>
              </a:spcBef>
            </a:pPr>
            <a:r>
              <a:rPr lang="en-US" sz="6601" spc="198">
                <a:solidFill>
                  <a:srgbClr val="563980"/>
                </a:solidFill>
                <a:latin typeface="Aileron Ultra-Bold"/>
              </a:rPr>
              <a:t>RANDOM FOREST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37055" y="2460280"/>
            <a:ext cx="406068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HYPERPARAMETERS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60646" y="2242102"/>
            <a:ext cx="3103285" cy="1412313"/>
            <a:chOff x="0" y="0"/>
            <a:chExt cx="4137713" cy="18830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45493"/>
              <a:ext cx="4137713" cy="1037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Achieved accuracy with 0.2 test size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4137713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93.6%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76820" y="2192274"/>
            <a:ext cx="3125968" cy="1412313"/>
            <a:chOff x="0" y="0"/>
            <a:chExt cx="4167958" cy="18830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45493"/>
              <a:ext cx="4167958" cy="1037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Achieved accuracy with 0.3 test size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4167958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</a:rPr>
                <a:t>91.9%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0537" y="3119993"/>
            <a:ext cx="6978763" cy="272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8948" indent="-239474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 Bold"/>
              </a:rPr>
              <a:t>Number of Trees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 (n_estimators)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: Higher values generally lead to better performance but can increase computation time.</a:t>
            </a:r>
          </a:p>
          <a:p>
            <a:pPr marL="478948" indent="-239474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 Bold"/>
              </a:rPr>
              <a:t>Maximum Features</a:t>
            </a:r>
            <a:r>
              <a:rPr lang="en-US" sz="2218">
                <a:solidFill>
                  <a:srgbClr val="000000"/>
                </a:solidFill>
                <a:latin typeface="Canva Sans"/>
              </a:rPr>
              <a:t> (max_features): The number of features considered for splitting at each node. Lower values may reduce overfitting.</a:t>
            </a:r>
          </a:p>
          <a:p>
            <a:pPr algn="l">
              <a:lnSpc>
                <a:spcPts val="310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537055" y="7737933"/>
            <a:ext cx="406068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80"/>
              </a:lnSpc>
            </a:pPr>
            <a:r>
              <a:rPr lang="en-US" sz="2900">
                <a:solidFill>
                  <a:srgbClr val="191919"/>
                </a:solidFill>
                <a:latin typeface="Aileron Bold"/>
              </a:rPr>
              <a:t>OBSERVATION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15864" y="8244356"/>
            <a:ext cx="6334367" cy="77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948" indent="-239474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Canva Sans"/>
              </a:rPr>
              <a:t>Test size of 0.2 produced higher accuracy compared to 0.3.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DAF1R5tcQiE</dc:identifier>
  <dcterms:modified xsi:type="dcterms:W3CDTF">2011-08-01T06:04:30Z</dcterms:modified>
  <cp:revision>1</cp:revision>
  <dc:title>dataset visualization</dc:title>
</cp:coreProperties>
</file>